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7"/>
  </p:notesMasterIdLst>
  <p:sldIdLst>
    <p:sldId id="256" r:id="rId5"/>
    <p:sldId id="257" r:id="rId6"/>
    <p:sldId id="260" r:id="rId7"/>
    <p:sldId id="259" r:id="rId8"/>
    <p:sldId id="262" r:id="rId9"/>
    <p:sldId id="273" r:id="rId10"/>
    <p:sldId id="263" r:id="rId11"/>
    <p:sldId id="280" r:id="rId12"/>
    <p:sldId id="281" r:id="rId13"/>
    <p:sldId id="277" r:id="rId14"/>
    <p:sldId id="278" r:id="rId15"/>
    <p:sldId id="271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A7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C1A1756-BBB6-4338-A5AD-7D78665CCD67}" v="1" dt="2020-11-12T08:44:17.36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996"/>
    <p:restoredTop sz="83333"/>
  </p:normalViewPr>
  <p:slideViewPr>
    <p:cSldViewPr snapToGrid="0" snapToObjects="1">
      <p:cViewPr varScale="1">
        <p:scale>
          <a:sx n="60" d="100"/>
          <a:sy n="60" d="100"/>
        </p:scale>
        <p:origin x="64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loe Purcell" userId="63a8ec87-d6be-4446-b9e6-222d5ad8c2bd" providerId="ADAL" clId="{1C1A1756-BBB6-4338-A5AD-7D78665CCD67}"/>
    <pc:docChg chg="custSel modSld">
      <pc:chgData name="Chloe Purcell" userId="63a8ec87-d6be-4446-b9e6-222d5ad8c2bd" providerId="ADAL" clId="{1C1A1756-BBB6-4338-A5AD-7D78665CCD67}" dt="2020-11-12T08:44:36.833" v="5"/>
      <pc:docMkLst>
        <pc:docMk/>
      </pc:docMkLst>
      <pc:sldChg chg="modNotesTx">
        <pc:chgData name="Chloe Purcell" userId="63a8ec87-d6be-4446-b9e6-222d5ad8c2bd" providerId="ADAL" clId="{1C1A1756-BBB6-4338-A5AD-7D78665CCD67}" dt="2020-11-12T08:43:57.870" v="1" actId="20577"/>
        <pc:sldMkLst>
          <pc:docMk/>
          <pc:sldMk cId="2278683900" sldId="256"/>
        </pc:sldMkLst>
      </pc:sldChg>
      <pc:sldChg chg="modSp mod">
        <pc:chgData name="Chloe Purcell" userId="63a8ec87-d6be-4446-b9e6-222d5ad8c2bd" providerId="ADAL" clId="{1C1A1756-BBB6-4338-A5AD-7D78665CCD67}" dt="2020-11-12T08:44:17.356" v="4" actId="20577"/>
        <pc:sldMkLst>
          <pc:docMk/>
          <pc:sldMk cId="2548137593" sldId="263"/>
        </pc:sldMkLst>
        <pc:spChg chg="mod">
          <ac:chgData name="Chloe Purcell" userId="63a8ec87-d6be-4446-b9e6-222d5ad8c2bd" providerId="ADAL" clId="{1C1A1756-BBB6-4338-A5AD-7D78665CCD67}" dt="2020-11-12T08:44:17.356" v="4" actId="20577"/>
          <ac:spMkLst>
            <pc:docMk/>
            <pc:sldMk cId="2548137593" sldId="263"/>
            <ac:spMk id="3" creationId="{74256A76-5F77-2043-B20A-BB0E74524EB8}"/>
          </ac:spMkLst>
        </pc:spChg>
      </pc:sldChg>
      <pc:sldChg chg="modNotesTx">
        <pc:chgData name="Chloe Purcell" userId="63a8ec87-d6be-4446-b9e6-222d5ad8c2bd" providerId="ADAL" clId="{1C1A1756-BBB6-4338-A5AD-7D78665CCD67}" dt="2020-11-12T08:44:36.833" v="5"/>
        <pc:sldMkLst>
          <pc:docMk/>
          <pc:sldMk cId="4088955348" sldId="27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90C675-9671-B743-85D4-8D47E89CC98A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6E8CB5-2A9F-394B-8DB6-B2BA1EF286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664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https://youtu.be/sQ-8b4tjv-w</a:t>
            </a:r>
          </a:p>
          <a:p>
            <a:r>
              <a:rPr lang="en-GB" dirty="0"/>
              <a:t>Please ensure you have fully read the accompanying teacher notes and explanations before teaching this lesson.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This resource has been produced by Safe! in conjunction with The Cherwell School (L. Dorn and R. Hancock) 2020. </a:t>
            </a:r>
            <a:endParaRPr lang="en-GB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6E8CB5-2A9F-394B-8DB6-B2BA1EF2869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8395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Teacher/Student Resource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Appendix 3. Spotting signs of manipulation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6E8CB5-2A9F-394B-8DB6-B2BA1EF2869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7268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18A7E0"/>
                </a:solidFill>
              </a:rPr>
              <a:t>https://youtu.be/sQ-8b4tjv-w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6E8CB5-2A9F-394B-8DB6-B2BA1EF2869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4146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This resource has been produced by Safe! in conjunction with The Cherwell School (L. Dorn and R. Hancock) 2020. </a:t>
            </a:r>
            <a:endParaRPr lang="en-GB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br>
              <a:rPr lang="en-GB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6E8CB5-2A9F-394B-8DB6-B2BA1EF2869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40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6E8CB5-2A9F-394B-8DB6-B2BA1EF2869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1451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br>
              <a:rPr lang="en-GB" dirty="0"/>
            </a:br>
            <a:br>
              <a:rPr lang="en-GB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6E8CB5-2A9F-394B-8DB6-B2BA1EF2869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8618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endParaRPr lang="en-GB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/>
            <a:r>
              <a:rPr lang="en-GB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Teacher/Student Resource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Useful key words</a:t>
            </a:r>
            <a:endParaRPr lang="en-GB" b="0" dirty="0">
              <a:effectLst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6E8CB5-2A9F-394B-8DB6-B2BA1EF2869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0067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r>
              <a:rPr lang="en-GB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Teacher/Student Resource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Appendix 1 – card sort. We recommend cutting before lesson.</a:t>
            </a:r>
          </a:p>
          <a:p>
            <a:pPr rtl="0"/>
            <a:r>
              <a:rPr lang="en-GB" b="0" dirty="0">
                <a:effectLst/>
              </a:rPr>
              <a:t>Space on slide to write in student responses.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6E8CB5-2A9F-394B-8DB6-B2BA1EF2869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8903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endParaRPr lang="en-GB" b="0" dirty="0">
              <a:effectLst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6E8CB5-2A9F-394B-8DB6-B2BA1EF2869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3828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endParaRPr lang="en-GB" b="0" dirty="0">
              <a:effectLst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6E8CB5-2A9F-394B-8DB6-B2BA1EF2869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261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r>
              <a:rPr lang="en-GB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Teacher/Student Resource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Appendix 2. Grid to identify quality / resource use by character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6E8CB5-2A9F-394B-8DB6-B2BA1EF2869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5895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Teacher explanation to launch into activity five</a:t>
            </a:r>
            <a:endParaRPr lang="en-GB" b="0" dirty="0">
              <a:effectLst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6E8CB5-2A9F-394B-8DB6-B2BA1EF2869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0043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88610-7B03-254D-8924-4116C27186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2506FD-0F07-224F-BBCB-58B8EB8C04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905868-F028-3244-9E8E-2CC5EEA1B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FD5AC-6D0B-7F41-A729-B534110D8D54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305E4F-45FA-7E42-AFB9-2A74B66EC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8F7A-AC0D-954D-90C4-E3B2695406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4F7CD-575E-8A4C-8122-164C9A408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8089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095F3F-B85B-874B-8B24-0C2E14980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154E86-4500-8743-B88C-C4034EFE42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A74BF7-BC30-FB4A-8A2C-A6F5B82E40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FD5AC-6D0B-7F41-A729-B534110D8D54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3FCB64-0AB3-454B-8EA1-206AC765C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949BBF-E479-A444-8059-62645C274A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4F7CD-575E-8A4C-8122-164C9A408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9668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A76C8FE-595D-2C4C-B9D9-0C7E438AFFC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751AC07-4248-8644-AEB4-B19126B12A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25872D-EB68-8440-9E7A-6C20B105C8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FD5AC-6D0B-7F41-A729-B534110D8D54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9F9386-FDB8-7048-80BE-D69971D435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2EE09F-F75B-654F-9418-1E267E0DA2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4F7CD-575E-8A4C-8122-164C9A408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62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E6C14-4BCC-A145-9CEE-74E85DAF16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E5667E-EF07-5840-817D-D938D4FDC2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DAE1CA-3E0C-A447-892D-E65E4BBAC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FD5AC-6D0B-7F41-A729-B534110D8D54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60281A-2733-6F4E-AD45-8A76B74F2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6A7636-5FB2-2B41-8895-4B87B7111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4F7CD-575E-8A4C-8122-164C9A408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463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06FC4-FC07-FB4C-A5E4-A19AB4903C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7882C0-EDD3-3141-9E78-633C22700C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FE6105-454C-ED42-A078-6EF3DF0E8B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FD5AC-6D0B-7F41-A729-B534110D8D54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B0AEBF-71C0-E945-838F-7792E90A9B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204DB7-0A5F-9347-B76E-D6F9795A6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4F7CD-575E-8A4C-8122-164C9A408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040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F7A607-87C8-7D4B-A294-8B63765377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29D68D-7F92-174F-8C62-B4237E1D17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66341D-417A-1B42-9368-CE2D0BEBAB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04449B-29D0-C84A-B010-576E9475CC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FD5AC-6D0B-7F41-A729-B534110D8D54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DD37B3-3536-FC4E-BD90-CC6074A8AE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1D4A24-31DC-C54C-8F77-F3EAA9AD6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4F7CD-575E-8A4C-8122-164C9A408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388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DB70D8-94C0-BF4B-A7DC-DF44FF01B2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A816F5-F51E-3C4A-8BED-38E6D80D04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613D53-395E-2C4D-915C-F7CC98AFE4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08AF91-CF18-A446-B0D9-B381184938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8392F58-96CA-0041-A6E8-39E1F35CF9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314DA5D-7C46-6249-9268-11A73FD61E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FD5AC-6D0B-7F41-A729-B534110D8D54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E45D159-8C4A-784D-9C5C-B1DDDED3BE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BE7F52E-8677-0347-B34B-8D00EAC5A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4F7CD-575E-8A4C-8122-164C9A408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333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BDBB45-2E2A-B14F-9974-5923B192C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32DE4F7-448C-B149-A647-199ABAD0D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FD5AC-6D0B-7F41-A729-B534110D8D54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057206-3CFB-C940-9D65-61BBD1EDB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6B97976-66BE-5547-9FEC-F6B72DFB7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4F7CD-575E-8A4C-8122-164C9A408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399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08CCD80-CC2D-8B42-99C0-57A910113C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FD5AC-6D0B-7F41-A729-B534110D8D54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FA7E046-BA46-7C44-934F-EF5D42AB35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E31C74-C380-F345-9F77-C23C0D1E7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4F7CD-575E-8A4C-8122-164C9A408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828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06A7C8-8997-FB42-8CA8-69EA26CD96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7F6977-5E4C-9642-B60A-E96DCE6DDB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F7F6F0-1310-964B-827A-70ABC75BD7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8DA099-5CFD-084C-9788-1EFD4D877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FD5AC-6D0B-7F41-A729-B534110D8D54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635531-683D-BD45-8B20-BDC1E7DE7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172106-8C53-D54A-8E7F-9674119405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4F7CD-575E-8A4C-8122-164C9A408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767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B1EABE-847B-0E45-BD63-12A7E200B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3E1B0D6-DFA6-5A49-BBC7-7911E3D129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AABFC2-26BD-694A-A730-2256E4BDA4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7FA0DA-0BC2-F74B-9CB4-F73AC583B0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FD5AC-6D0B-7F41-A729-B534110D8D54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FDD277-E73E-EE46-A0CD-1403FF1F9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03695C-D6F4-3447-990D-6411524C6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4F7CD-575E-8A4C-8122-164C9A408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303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4A3495D-D4EF-B149-9908-77FE2F534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188A91-1876-324E-A1DD-477C9FF5F1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3014A1-9FE5-A34C-8BFE-36457AEA70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2FD5AC-6D0B-7F41-A729-B534110D8D54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44EDBA-2A2A-A94B-8C33-E60FA0A006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67DA56-4668-D145-A398-F5A870F12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74F7CD-575E-8A4C-8122-164C9A408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39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afeproject.org.uk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4" Type="http://schemas.openxmlformats.org/officeDocument/2006/relationships/hyperlink" Target="https://youtu.be/sQ-8b4tjv-w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B538A7B5-B32D-421E-B110-AB5B1A7CC2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4D36999-26F8-45E4-AB41-D485D0B0B1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440012"/>
            <a:ext cx="12191999" cy="2803359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30F8DA27-CE91-4AEB-B854-6F06B5485E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5" t="23563" r="8214" b="45501"/>
          <a:stretch/>
        </p:blipFill>
        <p:spPr>
          <a:xfrm flipV="1">
            <a:off x="1" y="2404067"/>
            <a:ext cx="12191999" cy="2539327"/>
          </a:xfrm>
          <a:custGeom>
            <a:avLst/>
            <a:gdLst>
              <a:gd name="connsiteX0" fmla="*/ 0 w 12191999"/>
              <a:gd name="connsiteY0" fmla="*/ 4473360 h 4473360"/>
              <a:gd name="connsiteX1" fmla="*/ 12191999 w 12191999"/>
              <a:gd name="connsiteY1" fmla="*/ 4473360 h 4473360"/>
              <a:gd name="connsiteX2" fmla="*/ 12191999 w 12191999"/>
              <a:gd name="connsiteY2" fmla="*/ 0 h 4473360"/>
              <a:gd name="connsiteX3" fmla="*/ 0 w 12191999"/>
              <a:gd name="connsiteY3" fmla="*/ 0 h 447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4473360">
                <a:moveTo>
                  <a:pt x="0" y="4473360"/>
                </a:moveTo>
                <a:lnTo>
                  <a:pt x="12191999" y="447336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33CB02-D202-E544-8F00-8258880923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0745" y="4332369"/>
            <a:ext cx="10640754" cy="1578925"/>
          </a:xfrm>
        </p:spPr>
        <p:txBody>
          <a:bodyPr anchor="b">
            <a:noAutofit/>
          </a:bodyPr>
          <a:lstStyle/>
          <a:p>
            <a:r>
              <a:rPr lang="en-US" sz="5400" dirty="0">
                <a:solidFill>
                  <a:srgbClr val="FFFFFF"/>
                </a:solidFill>
              </a:rPr>
              <a:t>Exploitation</a:t>
            </a:r>
            <a:br>
              <a:rPr lang="en-US" sz="5400" dirty="0">
                <a:solidFill>
                  <a:srgbClr val="FFFFFF"/>
                </a:solidFill>
              </a:rPr>
            </a:br>
            <a:r>
              <a:rPr lang="en-US" sz="5400" dirty="0">
                <a:solidFill>
                  <a:srgbClr val="FFFFFF"/>
                </a:solidFill>
              </a:rPr>
              <a:t>Rob and Tyrone – Lesson One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F7AF4E20-3DDE-4998-96BE-44EE182540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5" t="-1" r="8214" b="86237"/>
          <a:stretch/>
        </p:blipFill>
        <p:spPr>
          <a:xfrm flipV="1">
            <a:off x="0" y="5616534"/>
            <a:ext cx="12191999" cy="1129775"/>
          </a:xfrm>
          <a:custGeom>
            <a:avLst/>
            <a:gdLst>
              <a:gd name="connsiteX0" fmla="*/ 0 w 12191999"/>
              <a:gd name="connsiteY0" fmla="*/ 4473360 h 4473360"/>
              <a:gd name="connsiteX1" fmla="*/ 12191999 w 12191999"/>
              <a:gd name="connsiteY1" fmla="*/ 4473360 h 4473360"/>
              <a:gd name="connsiteX2" fmla="*/ 12191999 w 12191999"/>
              <a:gd name="connsiteY2" fmla="*/ 0 h 4473360"/>
              <a:gd name="connsiteX3" fmla="*/ 0 w 12191999"/>
              <a:gd name="connsiteY3" fmla="*/ 0 h 447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4473360">
                <a:moveTo>
                  <a:pt x="0" y="4473360"/>
                </a:moveTo>
                <a:lnTo>
                  <a:pt x="12191999" y="447336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3" name="Picture 12" descr="A picture containing clock&#10;&#10;Description automatically generated">
            <a:extLst>
              <a:ext uri="{FF2B5EF4-FFF2-40B4-BE49-F238E27FC236}">
                <a16:creationId xmlns:a16="http://schemas.microsoft.com/office/drawing/2014/main" id="{663D5396-0E7C-2147-B236-FB253C2F0A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17474"/>
            <a:ext cx="6129089" cy="1532273"/>
          </a:xfrm>
          <a:prstGeom prst="rect">
            <a:avLst/>
          </a:prstGeom>
        </p:spPr>
      </p:pic>
      <p:pic>
        <p:nvPicPr>
          <p:cNvPr id="5" name="Picture 4" descr="A picture containing girl, holding, person, table&#10;&#10;Description automatically generated">
            <a:extLst>
              <a:ext uri="{FF2B5EF4-FFF2-40B4-BE49-F238E27FC236}">
                <a16:creationId xmlns:a16="http://schemas.microsoft.com/office/drawing/2014/main" id="{BFA6F7C4-6995-0A4C-BC5F-3E4B0AC114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29089" y="436850"/>
            <a:ext cx="5650457" cy="316976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2786839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934B2B5-34D9-FB4E-A185-2FB36B59A18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665" r="2665"/>
          <a:stretch/>
        </p:blipFill>
        <p:spPr>
          <a:xfrm>
            <a:off x="6083786" y="-168316"/>
            <a:ext cx="6261330" cy="3932313"/>
          </a:xfrm>
          <a:prstGeom prst="rect">
            <a:avLst/>
          </a:prstGeom>
          <a:effectLst>
            <a:softEdge rad="533400"/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B000F4A-E487-A741-AF29-E335C3FADCF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312" r="8312"/>
          <a:stretch/>
        </p:blipFill>
        <p:spPr>
          <a:xfrm>
            <a:off x="6089904" y="2487166"/>
            <a:ext cx="6263640" cy="4215384"/>
          </a:xfrm>
          <a:prstGeom prst="rect">
            <a:avLst/>
          </a:prstGeom>
          <a:effectLst>
            <a:softEdge rad="533400"/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208EE20-BCA3-D143-8E75-87F3B61B8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483" y="263536"/>
            <a:ext cx="4087844" cy="1211579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4000" b="1">
                <a:solidFill>
                  <a:srgbClr val="18A7E0"/>
                </a:solidFill>
                <a:latin typeface="+mn-lt"/>
              </a:rPr>
              <a:t>Activity Five</a:t>
            </a:r>
            <a:endParaRPr lang="en-US" sz="4000" b="1" dirty="0">
              <a:solidFill>
                <a:srgbClr val="18A7E0"/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256A76-5F77-2043-B20A-BB0E74524E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7483" y="1138048"/>
            <a:ext cx="6261330" cy="540734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We are often influenced by people including friends and family. </a:t>
            </a:r>
          </a:p>
          <a:p>
            <a:endParaRPr lang="en-GB" dirty="0"/>
          </a:p>
          <a:p>
            <a:r>
              <a:rPr lang="en-GB" dirty="0"/>
              <a:t>It is important to know the difference between being positively influenced and manipulated where someone is deliberately creating an imbalance of power. </a:t>
            </a:r>
          </a:p>
          <a:p>
            <a:endParaRPr lang="en-GB" dirty="0"/>
          </a:p>
          <a:p>
            <a:r>
              <a:rPr lang="en-GB" dirty="0"/>
              <a:t>Let’s now read through the list:  ‘Spotting Manipulation’ together. </a:t>
            </a:r>
          </a:p>
        </p:txBody>
      </p:sp>
      <p:pic>
        <p:nvPicPr>
          <p:cNvPr id="8" name="Picture 7" descr="A picture containing clock&#10;&#10;Description automatically generated">
            <a:extLst>
              <a:ext uri="{FF2B5EF4-FFF2-40B4-BE49-F238E27FC236}">
                <a16:creationId xmlns:a16="http://schemas.microsoft.com/office/drawing/2014/main" id="{4DDFCFD8-C983-F74E-A08E-B75872DF2B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94674" y="6207539"/>
            <a:ext cx="2597326" cy="650461"/>
          </a:xfrm>
          <a:prstGeom prst="rect">
            <a:avLst/>
          </a:prstGeom>
          <a:solidFill>
            <a:schemeClr val="bg1">
              <a:alpha val="29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529701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9CD2D09-B1BB-4DF5-9E1C-3D21B21EDE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20431" y="0"/>
            <a:ext cx="6271569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3355637-BA71-4F63-94C9-E77BF81BDF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Freeform 49">
            <a:extLst>
              <a:ext uri="{FF2B5EF4-FFF2-40B4-BE49-F238E27FC236}">
                <a16:creationId xmlns:a16="http://schemas.microsoft.com/office/drawing/2014/main" id="{967C29FE-FD32-4AFB-AD20-DBDF5864B2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713915" y="590635"/>
            <a:ext cx="5478085" cy="6276841"/>
          </a:xfrm>
          <a:custGeom>
            <a:avLst/>
            <a:gdLst>
              <a:gd name="connsiteX0" fmla="*/ 2178155 w 5478085"/>
              <a:gd name="connsiteY0" fmla="*/ 0 h 6276841"/>
              <a:gd name="connsiteX1" fmla="*/ 5478085 w 5478085"/>
              <a:gd name="connsiteY1" fmla="*/ 3299930 h 6276841"/>
              <a:gd name="connsiteX2" fmla="*/ 3751098 w 5478085"/>
              <a:gd name="connsiteY2" fmla="*/ 6201577 h 6276841"/>
              <a:gd name="connsiteX3" fmla="*/ 3594858 w 5478085"/>
              <a:gd name="connsiteY3" fmla="*/ 6276841 h 6276841"/>
              <a:gd name="connsiteX4" fmla="*/ 761453 w 5478085"/>
              <a:gd name="connsiteY4" fmla="*/ 6276841 h 6276841"/>
              <a:gd name="connsiteX5" fmla="*/ 605213 w 5478085"/>
              <a:gd name="connsiteY5" fmla="*/ 6201577 h 6276841"/>
              <a:gd name="connsiteX6" fmla="*/ 79093 w 5478085"/>
              <a:gd name="connsiteY6" fmla="*/ 5846317 h 6276841"/>
              <a:gd name="connsiteX7" fmla="*/ 0 w 5478085"/>
              <a:gd name="connsiteY7" fmla="*/ 5774432 h 6276841"/>
              <a:gd name="connsiteX8" fmla="*/ 0 w 5478085"/>
              <a:gd name="connsiteY8" fmla="*/ 825429 h 6276841"/>
              <a:gd name="connsiteX9" fmla="*/ 79093 w 5478085"/>
              <a:gd name="connsiteY9" fmla="*/ 753544 h 6276841"/>
              <a:gd name="connsiteX10" fmla="*/ 2178155 w 5478085"/>
              <a:gd name="connsiteY10" fmla="*/ 0 h 627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78085" h="6276841">
                <a:moveTo>
                  <a:pt x="2178155" y="0"/>
                </a:moveTo>
                <a:cubicBezTo>
                  <a:pt x="4000656" y="0"/>
                  <a:pt x="5478085" y="1477429"/>
                  <a:pt x="5478085" y="3299930"/>
                </a:cubicBezTo>
                <a:cubicBezTo>
                  <a:pt x="5478085" y="4552900"/>
                  <a:pt x="4779769" y="5642769"/>
                  <a:pt x="3751098" y="6201577"/>
                </a:cubicBezTo>
                <a:lnTo>
                  <a:pt x="3594858" y="6276841"/>
                </a:lnTo>
                <a:lnTo>
                  <a:pt x="761453" y="6276841"/>
                </a:lnTo>
                <a:lnTo>
                  <a:pt x="605213" y="6201577"/>
                </a:lnTo>
                <a:cubicBezTo>
                  <a:pt x="418182" y="6099975"/>
                  <a:pt x="242071" y="5980818"/>
                  <a:pt x="79093" y="5846317"/>
                </a:cubicBezTo>
                <a:lnTo>
                  <a:pt x="0" y="5774432"/>
                </a:lnTo>
                <a:lnTo>
                  <a:pt x="0" y="825429"/>
                </a:lnTo>
                <a:lnTo>
                  <a:pt x="79093" y="753544"/>
                </a:lnTo>
                <a:cubicBezTo>
                  <a:pt x="649516" y="282789"/>
                  <a:pt x="1380811" y="0"/>
                  <a:pt x="2178155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accent3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6AA21C-BF89-854F-ADAD-F21A1BEF6E7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5740" r="25740"/>
          <a:stretch/>
        </p:blipFill>
        <p:spPr>
          <a:xfrm>
            <a:off x="6893318" y="770037"/>
            <a:ext cx="5298683" cy="6097438"/>
          </a:xfrm>
          <a:custGeom>
            <a:avLst/>
            <a:gdLst/>
            <a:ahLst/>
            <a:cxnLst/>
            <a:rect l="l" t="t" r="r" b="b"/>
            <a:pathLst>
              <a:path w="5298683" h="6097438">
                <a:moveTo>
                  <a:pt x="3120528" y="0"/>
                </a:moveTo>
                <a:cubicBezTo>
                  <a:pt x="3874524" y="0"/>
                  <a:pt x="4566062" y="267415"/>
                  <a:pt x="5105473" y="712577"/>
                </a:cubicBezTo>
                <a:lnTo>
                  <a:pt x="5298683" y="888178"/>
                </a:lnTo>
                <a:lnTo>
                  <a:pt x="5298683" y="5352876"/>
                </a:lnTo>
                <a:lnTo>
                  <a:pt x="5105473" y="5528477"/>
                </a:lnTo>
                <a:cubicBezTo>
                  <a:pt x="4874296" y="5719261"/>
                  <a:pt x="4615179" y="5877397"/>
                  <a:pt x="4335177" y="5995828"/>
                </a:cubicBezTo>
                <a:lnTo>
                  <a:pt x="4057556" y="6097438"/>
                </a:lnTo>
                <a:lnTo>
                  <a:pt x="2183499" y="6097438"/>
                </a:lnTo>
                <a:lnTo>
                  <a:pt x="1905878" y="5995828"/>
                </a:lnTo>
                <a:cubicBezTo>
                  <a:pt x="785873" y="5522106"/>
                  <a:pt x="0" y="4413092"/>
                  <a:pt x="0" y="3120527"/>
                </a:cubicBezTo>
                <a:cubicBezTo>
                  <a:pt x="0" y="1397108"/>
                  <a:pt x="1397108" y="0"/>
                  <a:pt x="3120528" y="0"/>
                </a:cubicBezTo>
                <a:close/>
              </a:path>
            </a:pathLst>
          </a:cu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D180864-2ED5-824E-82CD-277A2DE604FB}"/>
              </a:ext>
            </a:extLst>
          </p:cNvPr>
          <p:cNvSpPr/>
          <p:nvPr/>
        </p:nvSpPr>
        <p:spPr>
          <a:xfrm>
            <a:off x="221172" y="2873917"/>
            <a:ext cx="569925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18A7E0"/>
                </a:solidFill>
                <a:latin typeface="+mj-lt"/>
              </a:rPr>
              <a:t>Model Answer: </a:t>
            </a:r>
            <a:r>
              <a:rPr lang="en-GB" sz="2400" i="1" dirty="0">
                <a:latin typeface="+mj-lt"/>
              </a:rPr>
              <a:t>Paul manipulates Tyrone by rewarding him with the latest Call of Duty. This is an expensive game that has an 18 certificate. This is </a:t>
            </a:r>
            <a:r>
              <a:rPr lang="en-GB" sz="2400" i="1" dirty="0">
                <a:highlight>
                  <a:srgbClr val="FFFF00"/>
                </a:highlight>
                <a:latin typeface="+mj-lt"/>
              </a:rPr>
              <a:t>manipulative</a:t>
            </a:r>
            <a:r>
              <a:rPr lang="en-GB" sz="2400" i="1" dirty="0">
                <a:latin typeface="+mj-lt"/>
              </a:rPr>
              <a:t> because Tyrone would have initially felt cool to have been rewarded with something grown-up, but he would also have felt obligated to do something for Paul in return, a slippery slope. The ‘gift’ leaves Tyrone feeling </a:t>
            </a:r>
            <a:r>
              <a:rPr lang="en-GB" sz="2400" i="1" dirty="0">
                <a:highlight>
                  <a:srgbClr val="FFFF00"/>
                </a:highlight>
                <a:latin typeface="+mj-lt"/>
              </a:rPr>
              <a:t>indebted</a:t>
            </a:r>
            <a:r>
              <a:rPr lang="en-GB" sz="2400" i="1" dirty="0">
                <a:latin typeface="+mj-lt"/>
              </a:rPr>
              <a:t> to Paul. </a:t>
            </a:r>
            <a:endParaRPr lang="en-GB" sz="2400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BC17F000-F331-B446-8A82-5E217E1AD235}"/>
              </a:ext>
            </a:extLst>
          </p:cNvPr>
          <p:cNvSpPr txBox="1">
            <a:spLocks/>
          </p:cNvSpPr>
          <p:nvPr/>
        </p:nvSpPr>
        <p:spPr>
          <a:xfrm>
            <a:off x="221172" y="198431"/>
            <a:ext cx="5699257" cy="2508459"/>
          </a:xfrm>
          <a:prstGeom prst="rect">
            <a:avLst/>
          </a:prstGeom>
          <a:ln>
            <a:solidFill>
              <a:srgbClr val="18A7E0"/>
            </a:solidFill>
            <a:prstDash val="dash"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rgbClr val="000000"/>
                </a:solidFill>
              </a:rPr>
              <a:t>In this video, Paul demonstrates many manipulative behaviours. </a:t>
            </a:r>
          </a:p>
          <a:p>
            <a:r>
              <a:rPr lang="en-GB" sz="2400" dirty="0">
                <a:solidFill>
                  <a:srgbClr val="000000"/>
                </a:solidFill>
              </a:rPr>
              <a:t>You are going to watch the video again and identify examples of Paul’s behaviour and write an explanation for why you think it is a sign of manipulation </a:t>
            </a:r>
          </a:p>
        </p:txBody>
      </p:sp>
      <p:pic>
        <p:nvPicPr>
          <p:cNvPr id="15" name="Picture 14" descr="A picture containing clock&#10;&#10;Description automatically generated">
            <a:extLst>
              <a:ext uri="{FF2B5EF4-FFF2-40B4-BE49-F238E27FC236}">
                <a16:creationId xmlns:a16="http://schemas.microsoft.com/office/drawing/2014/main" id="{59A06E46-0E39-6740-BBFC-660C311A07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42659" y="8805"/>
            <a:ext cx="2597326" cy="650461"/>
          </a:xfrm>
          <a:prstGeom prst="rect">
            <a:avLst/>
          </a:prstGeom>
          <a:solidFill>
            <a:schemeClr val="bg1">
              <a:alpha val="15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88955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81AEB8A9-B768-4E30-BA55-D919E66873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0001" y="-2"/>
            <a:ext cx="4069936" cy="68580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916B2DA-0BF1-4541-BA94-804B91D44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2188564"/>
            <a:ext cx="3096427" cy="2863121"/>
          </a:xfrm>
        </p:spPr>
        <p:txBody>
          <a:bodyPr anchor="ctr">
            <a:normAutofit/>
          </a:bodyPr>
          <a:lstStyle/>
          <a:p>
            <a:r>
              <a:rPr lang="en-US" b="1" dirty="0">
                <a:solidFill>
                  <a:srgbClr val="FFFFFF"/>
                </a:solidFill>
                <a:latin typeface="+mn-lt"/>
              </a:rPr>
              <a:t>Supporting You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3460182-A5AE-824D-8C02-89B0353995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5833" y="228600"/>
            <a:ext cx="7900265" cy="6351159"/>
          </a:xfrm>
        </p:spPr>
        <p:txBody>
          <a:bodyPr anchor="ctr">
            <a:noAutofit/>
          </a:bodyPr>
          <a:lstStyle/>
          <a:p>
            <a:pPr marL="0" indent="0">
              <a:buNone/>
            </a:pPr>
            <a:endParaRPr lang="en-GB" sz="3200" dirty="0"/>
          </a:p>
          <a:p>
            <a:pPr marL="0" indent="0">
              <a:buNone/>
            </a:pPr>
            <a:r>
              <a:rPr lang="en-GB" sz="2000" dirty="0"/>
              <a:t>Remember, If you or anyone you know are affected by the issues we discuss today, remember that there are many people in school who can support you.</a:t>
            </a:r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r>
              <a:rPr lang="en-GB" sz="2000" dirty="0">
                <a:solidFill>
                  <a:srgbClr val="FF0000"/>
                </a:solidFill>
              </a:rPr>
              <a:t>Insert details of school-specific support here.</a:t>
            </a:r>
            <a:endParaRPr lang="en-GB" sz="2000" dirty="0"/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r>
              <a:rPr lang="en-GB" sz="2000" dirty="0"/>
              <a:t>There are also organisations outside of school that you can go to:</a:t>
            </a:r>
            <a:endParaRPr lang="en-GB" sz="2000" b="0" dirty="0">
              <a:effectLst/>
            </a:endParaRPr>
          </a:p>
          <a:p>
            <a:r>
              <a:rPr lang="en-GB" sz="2000" dirty="0"/>
              <a:t>SAFE! </a:t>
            </a:r>
            <a:r>
              <a:rPr lang="en-GB" sz="2000" u="sng" dirty="0">
                <a:solidFill>
                  <a:srgbClr val="18A7E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https://www.safeproject.org.uk</a:t>
            </a:r>
            <a:r>
              <a:rPr lang="en-GB" sz="2000" b="1" dirty="0">
                <a:solidFill>
                  <a:srgbClr val="18A7E0"/>
                </a:solidFill>
              </a:rPr>
              <a:t> </a:t>
            </a:r>
            <a:endParaRPr lang="en-GB" sz="2000" dirty="0">
              <a:solidFill>
                <a:srgbClr val="18A7E0"/>
              </a:solidFill>
            </a:endParaRPr>
          </a:p>
          <a:p>
            <a:r>
              <a:rPr lang="en-US" sz="2000" dirty="0"/>
              <a:t>Childline: </a:t>
            </a:r>
            <a:r>
              <a:rPr lang="en-US" sz="2000" u="sng" dirty="0">
                <a:solidFill>
                  <a:srgbClr val="18A7E0"/>
                </a:solidFill>
              </a:rPr>
              <a:t>https://</a:t>
            </a:r>
            <a:r>
              <a:rPr lang="en-US" sz="2000" u="sng" dirty="0" err="1">
                <a:solidFill>
                  <a:srgbClr val="18A7E0"/>
                </a:solidFill>
              </a:rPr>
              <a:t>www.childline.org.uk</a:t>
            </a:r>
            <a:r>
              <a:rPr lang="en-US" sz="2000" u="sng" dirty="0">
                <a:solidFill>
                  <a:srgbClr val="18A7E0"/>
                </a:solidFill>
              </a:rPr>
              <a:t>/ </a:t>
            </a:r>
            <a:r>
              <a:rPr lang="en-US" sz="2000" dirty="0"/>
              <a:t>0800 1111 </a:t>
            </a:r>
          </a:p>
          <a:p>
            <a:r>
              <a:rPr lang="en-US" sz="2000" dirty="0"/>
              <a:t>Step Out @ </a:t>
            </a:r>
            <a:r>
              <a:rPr lang="en-US" sz="2000" dirty="0" err="1"/>
              <a:t>Donnington</a:t>
            </a:r>
            <a:r>
              <a:rPr lang="en-US" sz="2000" dirty="0"/>
              <a:t> Doorstep: </a:t>
            </a:r>
            <a:r>
              <a:rPr lang="en-US" sz="2000" u="sng" dirty="0">
                <a:solidFill>
                  <a:srgbClr val="18A7E0"/>
                </a:solidFill>
              </a:rPr>
              <a:t>http://</a:t>
            </a:r>
            <a:r>
              <a:rPr lang="en-US" sz="2000" u="sng" dirty="0" err="1">
                <a:solidFill>
                  <a:srgbClr val="18A7E0"/>
                </a:solidFill>
              </a:rPr>
              <a:t>www.donnington-doorstep.org.uk</a:t>
            </a:r>
            <a:r>
              <a:rPr lang="en-US" sz="2000" u="sng" dirty="0">
                <a:solidFill>
                  <a:srgbClr val="18A7E0"/>
                </a:solidFill>
              </a:rPr>
              <a:t>/step-out/about-step-out </a:t>
            </a:r>
          </a:p>
          <a:p>
            <a:r>
              <a:rPr lang="en-US" sz="2000" dirty="0"/>
              <a:t>What to do if you suspect someone in your community is a victim of cuckooing/exploitation:</a:t>
            </a:r>
          </a:p>
          <a:p>
            <a:pPr lvl="1"/>
            <a:r>
              <a:rPr lang="en-US" sz="2000" dirty="0"/>
              <a:t>Call the police on 101 (However, if you or your friends are ever in immediate danger the safest thing to do is call 999)</a:t>
            </a:r>
          </a:p>
          <a:p>
            <a:pPr lvl="1"/>
            <a:r>
              <a:rPr lang="en-US" sz="2000" dirty="0"/>
              <a:t>Make an anonymous report to </a:t>
            </a:r>
            <a:r>
              <a:rPr lang="en-US" sz="2000" dirty="0" err="1"/>
              <a:t>Crimestoppers</a:t>
            </a:r>
            <a:r>
              <a:rPr lang="en-US" sz="2000" dirty="0"/>
              <a:t> using either 0800 555 111 or the form online at </a:t>
            </a:r>
            <a:r>
              <a:rPr lang="en-US" sz="2000" u="sng" dirty="0">
                <a:solidFill>
                  <a:srgbClr val="18A7E0"/>
                </a:solidFill>
              </a:rPr>
              <a:t>https://</a:t>
            </a:r>
            <a:r>
              <a:rPr lang="en-US" sz="2000" u="sng" dirty="0" err="1">
                <a:solidFill>
                  <a:srgbClr val="18A7E0"/>
                </a:solidFill>
              </a:rPr>
              <a:t>crimestoppers-uk.org</a:t>
            </a:r>
            <a:r>
              <a:rPr lang="en-US" sz="2000" u="sng" dirty="0">
                <a:solidFill>
                  <a:srgbClr val="18A7E0"/>
                </a:solidFill>
              </a:rPr>
              <a:t>/give-information </a:t>
            </a:r>
          </a:p>
          <a:p>
            <a:endParaRPr lang="en-GB" sz="2400" b="0" dirty="0">
              <a:effectLst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DB2ED42-79ED-F345-8089-5A041DAD08E6}"/>
              </a:ext>
            </a:extLst>
          </p:cNvPr>
          <p:cNvGrpSpPr/>
          <p:nvPr/>
        </p:nvGrpSpPr>
        <p:grpSpPr>
          <a:xfrm>
            <a:off x="-10002" y="0"/>
            <a:ext cx="4069938" cy="6741109"/>
            <a:chOff x="-10002" y="0"/>
            <a:chExt cx="4069938" cy="6741109"/>
          </a:xfrm>
        </p:grpSpPr>
        <p:pic>
          <p:nvPicPr>
            <p:cNvPr id="17" name="Picture 16" descr="A picture containing clock&#10;&#10;Description automatically generated">
              <a:extLst>
                <a:ext uri="{FF2B5EF4-FFF2-40B4-BE49-F238E27FC236}">
                  <a16:creationId xmlns:a16="http://schemas.microsoft.com/office/drawing/2014/main" id="{6E8454E8-D704-3F49-A1CD-19EBC9E531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2884"/>
            <a:stretch/>
          </p:blipFill>
          <p:spPr>
            <a:xfrm>
              <a:off x="-10000" y="0"/>
              <a:ext cx="4069936" cy="1076344"/>
            </a:xfrm>
            <a:prstGeom prst="rect">
              <a:avLst/>
            </a:prstGeom>
            <a:solidFill>
              <a:schemeClr val="bg1">
                <a:alpha val="83000"/>
              </a:schemeClr>
            </a:solidFill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64B1FA1F-0550-094C-8461-7F861479EF82}"/>
                </a:ext>
              </a:extLst>
            </p:cNvPr>
            <p:cNvSpPr/>
            <p:nvPr/>
          </p:nvSpPr>
          <p:spPr>
            <a:xfrm>
              <a:off x="-10002" y="6279444"/>
              <a:ext cx="406993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GB" sz="1200" dirty="0">
                  <a:solidFill>
                    <a:srgbClr val="000000"/>
                  </a:solidFill>
                  <a:latin typeface="Calibri" panose="020F0502020204030204" pitchFamily="34" charset="0"/>
                  <a:ea typeface="Times New Roman" panose="02020603050405020304" pitchFamily="18" charset="0"/>
                </a:rPr>
                <a:t>This resource has been produced by Safe! in conjunction with The Cherwell School (L. Dorn and R. Hancock) 2020. </a:t>
              </a:r>
              <a:endParaRPr lang="en-GB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" name="Rectangle 2">
            <a:extLst>
              <a:ext uri="{FF2B5EF4-FFF2-40B4-BE49-F238E27FC236}">
                <a16:creationId xmlns:a16="http://schemas.microsoft.com/office/drawing/2014/main" id="{F2F8FC3A-E271-2445-ADE3-FF584B1AD5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AutoShape 1">
            <a:extLst>
              <a:ext uri="{FF2B5EF4-FFF2-40B4-BE49-F238E27FC236}">
                <a16:creationId xmlns:a16="http://schemas.microsoft.com/office/drawing/2014/main" id="{4D163E48-CF91-0443-BD3D-3FABA7A318F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0" y="457200"/>
            <a:ext cx="1257300" cy="52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BE4C0CB9-5003-EE4E-9FFB-C6A95FCE1E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AutoShape 3">
            <a:extLst>
              <a:ext uri="{FF2B5EF4-FFF2-40B4-BE49-F238E27FC236}">
                <a16:creationId xmlns:a16="http://schemas.microsoft.com/office/drawing/2014/main" id="{28734781-9C57-0640-8047-90C45560A8A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2400" y="609600"/>
            <a:ext cx="1257300" cy="52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403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>
            <a:extLst>
              <a:ext uri="{FF2B5EF4-FFF2-40B4-BE49-F238E27FC236}">
                <a16:creationId xmlns:a16="http://schemas.microsoft.com/office/drawing/2014/main" id="{81AEB8A9-B768-4E30-BA55-D919E66873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0001" y="-2"/>
            <a:ext cx="4069936" cy="68580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916B2DA-0BF1-4541-BA94-804B91D44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0001" y="437758"/>
            <a:ext cx="4059935" cy="5056182"/>
          </a:xfrm>
        </p:spPr>
        <p:txBody>
          <a:bodyPr anchor="ctr">
            <a:normAutofit/>
          </a:bodyPr>
          <a:lstStyle/>
          <a:p>
            <a:pPr algn="ctr"/>
            <a:r>
              <a:rPr lang="en-US" b="1" dirty="0">
                <a:solidFill>
                  <a:srgbClr val="FFFFFF"/>
                </a:solidFill>
                <a:latin typeface="+mn-lt"/>
              </a:rPr>
              <a:t>Learning Aims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3460182-A5AE-824D-8C02-89B0353995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99818" y="1723407"/>
            <a:ext cx="6848715" cy="2484884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3600" dirty="0"/>
              <a:t>We are going to be focusing on how to recognise exploitation and how to support yourself and others.</a:t>
            </a:r>
            <a:endParaRPr lang="en-GB" sz="2000" b="0" dirty="0">
              <a:effectLst/>
            </a:endParaRPr>
          </a:p>
        </p:txBody>
      </p:sp>
      <p:pic>
        <p:nvPicPr>
          <p:cNvPr id="20" name="Picture 19" descr="A picture containing clock&#10;&#10;Description automatically generated">
            <a:extLst>
              <a:ext uri="{FF2B5EF4-FFF2-40B4-BE49-F238E27FC236}">
                <a16:creationId xmlns:a16="http://schemas.microsoft.com/office/drawing/2014/main" id="{D24A2663-1191-DD40-AE65-272AA21B5C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4297" y="4909741"/>
            <a:ext cx="6894236" cy="1723559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595780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AFA67CD3-AB4E-4A7A-BEB8-53C445D8C4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77125" y="3726"/>
            <a:ext cx="5614875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7CF545F-9C2E-4446-97CD-AD92990C2B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C916B2DA-0BF1-4541-BA94-804B91D44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348" y="315489"/>
            <a:ext cx="4977976" cy="1454051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18A7E0"/>
                </a:solidFill>
                <a:latin typeface="+mn-lt"/>
              </a:rPr>
              <a:t>Supporting You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3460182-A5AE-824D-8C02-89B0353995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348" y="1537855"/>
            <a:ext cx="6332865" cy="5004656"/>
          </a:xfrm>
        </p:spPr>
        <p:txBody>
          <a:bodyPr anchor="ctr">
            <a:normAutofit fontScale="92500" lnSpcReduction="10000"/>
          </a:bodyPr>
          <a:lstStyle/>
          <a:p>
            <a:pPr marL="0" indent="0">
              <a:buNone/>
            </a:pPr>
            <a:endParaRPr lang="en-GB" sz="2000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GB" sz="2400" dirty="0">
                <a:solidFill>
                  <a:srgbClr val="000000"/>
                </a:solidFill>
              </a:rPr>
              <a:t>You can step out of the classroom if you need a minute. Someone may come and check to see if you are ok but you do not have to explain to them what you are feeling if you are not comfortable.</a:t>
            </a:r>
          </a:p>
          <a:p>
            <a:pPr marL="0" indent="0">
              <a:buNone/>
            </a:pPr>
            <a:endParaRPr lang="en-GB" sz="2400" b="0" dirty="0">
              <a:solidFill>
                <a:srgbClr val="000000"/>
              </a:solidFill>
              <a:effectLst/>
            </a:endParaRPr>
          </a:p>
          <a:p>
            <a:pPr marL="0" indent="0">
              <a:buNone/>
            </a:pPr>
            <a:r>
              <a:rPr lang="en-GB" sz="2400" dirty="0">
                <a:solidFill>
                  <a:srgbClr val="000000"/>
                </a:solidFill>
              </a:rPr>
              <a:t>If you or anyone you know are affected by the issues we discuss today, remember that there are many people in school who can support you. </a:t>
            </a:r>
          </a:p>
          <a:p>
            <a:pPr marL="0" indent="0">
              <a:buNone/>
            </a:pPr>
            <a:endParaRPr lang="en-GB" sz="2400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GB" sz="2400" dirty="0">
                <a:solidFill>
                  <a:srgbClr val="FF0000"/>
                </a:solidFill>
              </a:rPr>
              <a:t>Insert details of school-specific support here.</a:t>
            </a:r>
          </a:p>
          <a:p>
            <a:pPr marL="0" indent="0">
              <a:buNone/>
            </a:pPr>
            <a:endParaRPr lang="en-GB" sz="2400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GB" sz="2400" dirty="0">
                <a:solidFill>
                  <a:srgbClr val="000000"/>
                </a:solidFill>
              </a:rPr>
              <a:t>At the end of the lesson we will provide you with places outside of school that you could go to for support.</a:t>
            </a:r>
            <a:endParaRPr lang="en-GB" sz="2400" b="0" dirty="0">
              <a:solidFill>
                <a:srgbClr val="000000"/>
              </a:solidFill>
              <a:effectLst/>
            </a:endParaRPr>
          </a:p>
          <a:p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16" name="Freeform 62">
            <a:extLst>
              <a:ext uri="{FF2B5EF4-FFF2-40B4-BE49-F238E27FC236}">
                <a16:creationId xmlns:a16="http://schemas.microsoft.com/office/drawing/2014/main" id="{339C8D78-A644-462F-B674-F440635E53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191562" y="738619"/>
            <a:ext cx="5000438" cy="5400962"/>
          </a:xfrm>
          <a:custGeom>
            <a:avLst/>
            <a:gdLst>
              <a:gd name="connsiteX0" fmla="*/ 2299956 w 5000438"/>
              <a:gd name="connsiteY0" fmla="*/ 0 h 5400962"/>
              <a:gd name="connsiteX1" fmla="*/ 5000438 w 5000438"/>
              <a:gd name="connsiteY1" fmla="*/ 2700481 h 5400962"/>
              <a:gd name="connsiteX2" fmla="*/ 2299956 w 5000438"/>
              <a:gd name="connsiteY2" fmla="*/ 5400962 h 5400962"/>
              <a:gd name="connsiteX3" fmla="*/ 60675 w 5000438"/>
              <a:gd name="connsiteY3" fmla="*/ 4210346 h 5400962"/>
              <a:gd name="connsiteX4" fmla="*/ 0 w 5000438"/>
              <a:gd name="connsiteY4" fmla="*/ 4110472 h 5400962"/>
              <a:gd name="connsiteX5" fmla="*/ 0 w 5000438"/>
              <a:gd name="connsiteY5" fmla="*/ 1290491 h 5400962"/>
              <a:gd name="connsiteX6" fmla="*/ 60675 w 5000438"/>
              <a:gd name="connsiteY6" fmla="*/ 1190617 h 5400962"/>
              <a:gd name="connsiteX7" fmla="*/ 2299956 w 5000438"/>
              <a:gd name="connsiteY7" fmla="*/ 0 h 540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00438" h="5400962">
                <a:moveTo>
                  <a:pt x="2299956" y="0"/>
                </a:moveTo>
                <a:cubicBezTo>
                  <a:pt x="3791390" y="0"/>
                  <a:pt x="5000438" y="1209047"/>
                  <a:pt x="5000438" y="2700481"/>
                </a:cubicBezTo>
                <a:cubicBezTo>
                  <a:pt x="5000438" y="4191915"/>
                  <a:pt x="3791390" y="5400962"/>
                  <a:pt x="2299956" y="5400962"/>
                </a:cubicBezTo>
                <a:cubicBezTo>
                  <a:pt x="1367810" y="5400962"/>
                  <a:pt x="545971" y="4928678"/>
                  <a:pt x="60675" y="4210346"/>
                </a:cubicBezTo>
                <a:lnTo>
                  <a:pt x="0" y="4110472"/>
                </a:lnTo>
                <a:lnTo>
                  <a:pt x="0" y="1290491"/>
                </a:lnTo>
                <a:lnTo>
                  <a:pt x="60675" y="1190617"/>
                </a:lnTo>
                <a:cubicBezTo>
                  <a:pt x="545971" y="472284"/>
                  <a:pt x="1367810" y="0"/>
                  <a:pt x="2299956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85000"/>
                  </a:schemeClr>
                </a:gs>
                <a:gs pos="100000">
                  <a:schemeClr val="bg2">
                    <a:lumMod val="8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7" name="Picture 6" descr="A picture containing clock&#10;&#10;Description automatically generated">
            <a:extLst>
              <a:ext uri="{FF2B5EF4-FFF2-40B4-BE49-F238E27FC236}">
                <a16:creationId xmlns:a16="http://schemas.microsoft.com/office/drawing/2014/main" id="{58AF0D15-E3EB-5845-8F50-78A1BEF99D4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360" r="48334"/>
          <a:stretch/>
        </p:blipFill>
        <p:spPr>
          <a:xfrm>
            <a:off x="8100821" y="2510756"/>
            <a:ext cx="3661831" cy="1856687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72035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A67CD3-AB4E-4A7A-BEB8-53C445D8C4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3726"/>
            <a:ext cx="5614875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7CF545F-9C2E-4446-97CD-AD92990C2B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208EE20-BCA3-D143-8E75-87F3B61B8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3383" y="523340"/>
            <a:ext cx="2997653" cy="1454051"/>
          </a:xfrm>
        </p:spPr>
        <p:txBody>
          <a:bodyPr>
            <a:normAutofit/>
          </a:bodyPr>
          <a:lstStyle/>
          <a:p>
            <a:r>
              <a:rPr lang="en-GB" b="1" dirty="0">
                <a:solidFill>
                  <a:srgbClr val="18A7E0"/>
                </a:solidFill>
                <a:latin typeface="+mn-lt"/>
              </a:rPr>
              <a:t>Key Words</a:t>
            </a:r>
            <a:endParaRPr lang="en-US" b="1" dirty="0">
              <a:solidFill>
                <a:srgbClr val="18A7E0"/>
              </a:solidFill>
              <a:latin typeface="+mn-lt"/>
            </a:endParaRPr>
          </a:p>
        </p:txBody>
      </p:sp>
      <p:sp>
        <p:nvSpPr>
          <p:cNvPr id="14" name="Freeform 62">
            <a:extLst>
              <a:ext uri="{FF2B5EF4-FFF2-40B4-BE49-F238E27FC236}">
                <a16:creationId xmlns:a16="http://schemas.microsoft.com/office/drawing/2014/main" id="{339C8D78-A644-462F-B674-F440635E53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38619"/>
            <a:ext cx="5000438" cy="5400962"/>
          </a:xfrm>
          <a:custGeom>
            <a:avLst/>
            <a:gdLst>
              <a:gd name="connsiteX0" fmla="*/ 2299956 w 5000438"/>
              <a:gd name="connsiteY0" fmla="*/ 0 h 5400962"/>
              <a:gd name="connsiteX1" fmla="*/ 5000438 w 5000438"/>
              <a:gd name="connsiteY1" fmla="*/ 2700481 h 5400962"/>
              <a:gd name="connsiteX2" fmla="*/ 2299956 w 5000438"/>
              <a:gd name="connsiteY2" fmla="*/ 5400962 h 5400962"/>
              <a:gd name="connsiteX3" fmla="*/ 60675 w 5000438"/>
              <a:gd name="connsiteY3" fmla="*/ 4210346 h 5400962"/>
              <a:gd name="connsiteX4" fmla="*/ 0 w 5000438"/>
              <a:gd name="connsiteY4" fmla="*/ 4110472 h 5400962"/>
              <a:gd name="connsiteX5" fmla="*/ 0 w 5000438"/>
              <a:gd name="connsiteY5" fmla="*/ 1290491 h 5400962"/>
              <a:gd name="connsiteX6" fmla="*/ 60675 w 5000438"/>
              <a:gd name="connsiteY6" fmla="*/ 1190617 h 5400962"/>
              <a:gd name="connsiteX7" fmla="*/ 2299956 w 5000438"/>
              <a:gd name="connsiteY7" fmla="*/ 0 h 540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00438" h="5400962">
                <a:moveTo>
                  <a:pt x="2299956" y="0"/>
                </a:moveTo>
                <a:cubicBezTo>
                  <a:pt x="3791390" y="0"/>
                  <a:pt x="5000438" y="1209047"/>
                  <a:pt x="5000438" y="2700481"/>
                </a:cubicBezTo>
                <a:cubicBezTo>
                  <a:pt x="5000438" y="4191915"/>
                  <a:pt x="3791390" y="5400962"/>
                  <a:pt x="2299956" y="5400962"/>
                </a:cubicBezTo>
                <a:cubicBezTo>
                  <a:pt x="1367810" y="5400962"/>
                  <a:pt x="545971" y="4928678"/>
                  <a:pt x="60675" y="4210346"/>
                </a:cubicBezTo>
                <a:lnTo>
                  <a:pt x="0" y="4110472"/>
                </a:lnTo>
                <a:lnTo>
                  <a:pt x="0" y="1290491"/>
                </a:lnTo>
                <a:lnTo>
                  <a:pt x="60675" y="1190617"/>
                </a:lnTo>
                <a:cubicBezTo>
                  <a:pt x="545971" y="472284"/>
                  <a:pt x="1367810" y="0"/>
                  <a:pt x="2299956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85000"/>
                  </a:schemeClr>
                </a:gs>
                <a:gs pos="100000">
                  <a:schemeClr val="bg2">
                    <a:lumMod val="8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7" name="Graphic 6" descr="Pencil">
            <a:extLst>
              <a:ext uri="{FF2B5EF4-FFF2-40B4-BE49-F238E27FC236}">
                <a16:creationId xmlns:a16="http://schemas.microsoft.com/office/drawing/2014/main" id="{C5EBAC64-B42A-4E1A-8DF9-89F86F605E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0254" y="1629089"/>
            <a:ext cx="3620021" cy="362002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256A76-5F77-2043-B20A-BB0E74524E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9" y="1977390"/>
            <a:ext cx="5614875" cy="3271719"/>
          </a:xfrm>
        </p:spPr>
        <p:txBody>
          <a:bodyPr anchor="ctr">
            <a:noAutofit/>
          </a:bodyPr>
          <a:lstStyle/>
          <a:p>
            <a:r>
              <a:rPr lang="en-GB" sz="3200" dirty="0"/>
              <a:t>There are lots of key words that we will cover in these lessons so keep the ‘</a:t>
            </a:r>
            <a:r>
              <a:rPr lang="en-GB" sz="3200" dirty="0">
                <a:solidFill>
                  <a:srgbClr val="18A7E0"/>
                </a:solidFill>
              </a:rPr>
              <a:t>useful key words</a:t>
            </a:r>
            <a:r>
              <a:rPr lang="en-GB" sz="3200" dirty="0"/>
              <a:t>’ list in front of you and </a:t>
            </a:r>
            <a:r>
              <a:rPr lang="en-GB" sz="3200" dirty="0">
                <a:highlight>
                  <a:srgbClr val="FFFF00"/>
                </a:highlight>
              </a:rPr>
              <a:t>highlight</a:t>
            </a:r>
            <a:r>
              <a:rPr lang="en-GB" sz="3200" dirty="0"/>
              <a:t> them as we use them.</a:t>
            </a:r>
          </a:p>
        </p:txBody>
      </p:sp>
      <p:pic>
        <p:nvPicPr>
          <p:cNvPr id="11" name="Picture 10" descr="A picture containing clock&#10;&#10;Description automatically generated">
            <a:extLst>
              <a:ext uri="{FF2B5EF4-FFF2-40B4-BE49-F238E27FC236}">
                <a16:creationId xmlns:a16="http://schemas.microsoft.com/office/drawing/2014/main" id="{08D0BC58-61BD-5A4D-A888-88449365BE2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31569" y="5852971"/>
            <a:ext cx="3290624" cy="824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102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08EE20-BCA3-D143-8E75-87F3B61B8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574" y="304228"/>
            <a:ext cx="4977976" cy="1454051"/>
          </a:xfrm>
        </p:spPr>
        <p:txBody>
          <a:bodyPr>
            <a:normAutofit/>
          </a:bodyPr>
          <a:lstStyle/>
          <a:p>
            <a:r>
              <a:rPr lang="en-GB" b="1" dirty="0">
                <a:solidFill>
                  <a:srgbClr val="18A7E0"/>
                </a:solidFill>
                <a:latin typeface="+mn-lt"/>
              </a:rPr>
              <a:t>Activity One</a:t>
            </a:r>
            <a:endParaRPr lang="en-US" b="1" dirty="0">
              <a:solidFill>
                <a:srgbClr val="18A7E0"/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256A76-5F77-2043-B20A-BB0E74524E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3" y="1641764"/>
            <a:ext cx="5630933" cy="4534184"/>
          </a:xfrm>
        </p:spPr>
        <p:txBody>
          <a:bodyPr anchor="ctr">
            <a:normAutofit fontScale="92500" lnSpcReduction="20000"/>
          </a:bodyPr>
          <a:lstStyle/>
          <a:p>
            <a:r>
              <a:rPr lang="en-GB" dirty="0">
                <a:solidFill>
                  <a:srgbClr val="000000"/>
                </a:solidFill>
              </a:rPr>
              <a:t>Sort the qualities and resources cards into </a:t>
            </a:r>
            <a:r>
              <a:rPr lang="en-GB" b="1" dirty="0">
                <a:solidFill>
                  <a:srgbClr val="18A7E0"/>
                </a:solidFill>
              </a:rPr>
              <a:t>two</a:t>
            </a:r>
            <a:r>
              <a:rPr lang="en-GB" dirty="0">
                <a:solidFill>
                  <a:srgbClr val="000000"/>
                </a:solidFill>
              </a:rPr>
              <a:t> piles</a:t>
            </a:r>
          </a:p>
          <a:p>
            <a:pPr lvl="1"/>
            <a:r>
              <a:rPr lang="en-GB" dirty="0">
                <a:solidFill>
                  <a:srgbClr val="00B050"/>
                </a:solidFill>
              </a:rPr>
              <a:t>Positive</a:t>
            </a:r>
            <a:r>
              <a:rPr lang="en-GB" dirty="0">
                <a:solidFill>
                  <a:srgbClr val="000000"/>
                </a:solidFill>
              </a:rPr>
              <a:t> Power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Negative</a:t>
            </a:r>
            <a:r>
              <a:rPr lang="en-GB" dirty="0">
                <a:solidFill>
                  <a:srgbClr val="000000"/>
                </a:solidFill>
              </a:rPr>
              <a:t> Power</a:t>
            </a:r>
          </a:p>
          <a:p>
            <a:endParaRPr lang="en-GB" dirty="0">
              <a:solidFill>
                <a:srgbClr val="000000"/>
              </a:solidFill>
            </a:endParaRPr>
          </a:p>
          <a:p>
            <a:r>
              <a:rPr lang="en-GB" dirty="0">
                <a:solidFill>
                  <a:srgbClr val="000000"/>
                </a:solidFill>
              </a:rPr>
              <a:t>Can you add at least two features of your own - one </a:t>
            </a:r>
            <a:r>
              <a:rPr lang="en-GB" dirty="0">
                <a:solidFill>
                  <a:srgbClr val="00B050"/>
                </a:solidFill>
              </a:rPr>
              <a:t>positive</a:t>
            </a:r>
            <a:r>
              <a:rPr lang="en-GB" dirty="0">
                <a:solidFill>
                  <a:srgbClr val="000000"/>
                </a:solidFill>
              </a:rPr>
              <a:t> and one </a:t>
            </a:r>
            <a:r>
              <a:rPr lang="en-GB" dirty="0">
                <a:solidFill>
                  <a:srgbClr val="FF0000"/>
                </a:solidFill>
              </a:rPr>
              <a:t>negative</a:t>
            </a:r>
            <a:r>
              <a:rPr lang="en-GB" dirty="0">
                <a:solidFill>
                  <a:srgbClr val="000000"/>
                </a:solidFill>
              </a:rPr>
              <a:t>?</a:t>
            </a:r>
          </a:p>
          <a:p>
            <a:endParaRPr lang="en-GB" dirty="0">
              <a:solidFill>
                <a:srgbClr val="000000"/>
              </a:solidFill>
            </a:endParaRPr>
          </a:p>
          <a:p>
            <a:r>
              <a:rPr lang="en-GB" b="1" dirty="0">
                <a:solidFill>
                  <a:srgbClr val="18A7E0"/>
                </a:solidFill>
              </a:rPr>
              <a:t>Stretch and challenge: </a:t>
            </a:r>
            <a:r>
              <a:rPr lang="en-GB" dirty="0"/>
              <a:t>why might some of these qualities/resources be examples of </a:t>
            </a:r>
            <a:r>
              <a:rPr lang="en-GB" b="1" dirty="0"/>
              <a:t>both</a:t>
            </a:r>
            <a:r>
              <a:rPr lang="en-GB" dirty="0"/>
              <a:t> </a:t>
            </a:r>
            <a:r>
              <a:rPr lang="en-GB" dirty="0">
                <a:solidFill>
                  <a:srgbClr val="00B050"/>
                </a:solidFill>
              </a:rPr>
              <a:t>positive</a:t>
            </a:r>
            <a:r>
              <a:rPr lang="en-GB" dirty="0"/>
              <a:t> and </a:t>
            </a:r>
            <a:r>
              <a:rPr lang="en-GB" dirty="0">
                <a:solidFill>
                  <a:srgbClr val="FF0000"/>
                </a:solidFill>
              </a:rPr>
              <a:t>negative</a:t>
            </a:r>
            <a:r>
              <a:rPr lang="en-GB" dirty="0"/>
              <a:t> power.</a:t>
            </a:r>
            <a:br>
              <a:rPr lang="en-GB" sz="1600" dirty="0"/>
            </a:br>
            <a:endParaRPr lang="en-US" sz="1600" dirty="0"/>
          </a:p>
          <a:p>
            <a:endParaRPr lang="en-GB" dirty="0">
              <a:solidFill>
                <a:srgbClr val="000000"/>
              </a:solidFill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4154558-D44E-8146-9BC9-7E2FAEA97C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4149199"/>
              </p:ext>
            </p:extLst>
          </p:nvPr>
        </p:nvGraphicFramePr>
        <p:xfrm>
          <a:off x="277988" y="719758"/>
          <a:ext cx="5337428" cy="5456190"/>
        </p:xfrm>
        <a:graphic>
          <a:graphicData uri="http://schemas.openxmlformats.org/drawingml/2006/table">
            <a:tbl>
              <a:tblPr/>
              <a:tblGrid>
                <a:gridCol w="2668714">
                  <a:extLst>
                    <a:ext uri="{9D8B030D-6E8A-4147-A177-3AD203B41FA5}">
                      <a16:colId xmlns:a16="http://schemas.microsoft.com/office/drawing/2014/main" val="2975018281"/>
                    </a:ext>
                  </a:extLst>
                </a:gridCol>
                <a:gridCol w="2668714">
                  <a:extLst>
                    <a:ext uri="{9D8B030D-6E8A-4147-A177-3AD203B41FA5}">
                      <a16:colId xmlns:a16="http://schemas.microsoft.com/office/drawing/2014/main" val="2022490480"/>
                    </a:ext>
                  </a:extLst>
                </a:gridCol>
              </a:tblGrid>
              <a:tr h="1091238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GB" sz="2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Positive Power</a:t>
                      </a:r>
                      <a:endParaRPr lang="en-GB" sz="48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49168" marR="49168" marT="49168" marB="49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8A7E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GB" sz="2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Negative Power</a:t>
                      </a:r>
                      <a:endParaRPr lang="en-GB" sz="48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49168" marR="49168" marT="49168" marB="49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8A7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2914681"/>
                  </a:ext>
                </a:extLst>
              </a:tr>
              <a:tr h="1091238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GB" sz="2400" i="1" dirty="0">
                          <a:solidFill>
                            <a:srgbClr val="18A7E0"/>
                          </a:solidFill>
                          <a:effectLst/>
                        </a:rPr>
                        <a:t>Friendly</a:t>
                      </a:r>
                    </a:p>
                  </a:txBody>
                  <a:tcPr marL="49168" marR="49168" marT="49168" marB="49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GB" sz="2400" b="0" i="1" u="none" strike="noStrike" dirty="0">
                          <a:solidFill>
                            <a:srgbClr val="18A7E0"/>
                          </a:solidFill>
                          <a:effectLst/>
                          <a:latin typeface="Calibri" panose="020F0502020204030204" pitchFamily="34" charset="0"/>
                        </a:rPr>
                        <a:t>Carrying a weapon</a:t>
                      </a:r>
                      <a:endParaRPr lang="en-GB" sz="2400" i="1" dirty="0">
                        <a:solidFill>
                          <a:srgbClr val="18A7E0"/>
                        </a:solidFill>
                        <a:effectLst/>
                      </a:endParaRPr>
                    </a:p>
                  </a:txBody>
                  <a:tcPr marL="49168" marR="49168" marT="49168" marB="49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3572798"/>
                  </a:ext>
                </a:extLst>
              </a:tr>
              <a:tr h="1091238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</a:endParaRPr>
                    </a:p>
                  </a:txBody>
                  <a:tcPr marL="49168" marR="49168" marT="49168" marB="49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</a:endParaRPr>
                    </a:p>
                  </a:txBody>
                  <a:tcPr marL="49168" marR="49168" marT="49168" marB="49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5980707"/>
                  </a:ext>
                </a:extLst>
              </a:tr>
              <a:tr h="1091238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</a:endParaRPr>
                    </a:p>
                  </a:txBody>
                  <a:tcPr marL="49168" marR="49168" marT="49168" marB="49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</a:endParaRPr>
                    </a:p>
                  </a:txBody>
                  <a:tcPr marL="49168" marR="49168" marT="49168" marB="49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5364288"/>
                  </a:ext>
                </a:extLst>
              </a:tr>
              <a:tr h="1091238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</a:endParaRPr>
                    </a:p>
                  </a:txBody>
                  <a:tcPr marL="49168" marR="49168" marT="49168" marB="49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</a:endParaRPr>
                    </a:p>
                  </a:txBody>
                  <a:tcPr marL="49168" marR="49168" marT="49168" marB="49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8451150"/>
                  </a:ext>
                </a:extLst>
              </a:tr>
            </a:tbl>
          </a:graphicData>
        </a:graphic>
      </p:graphicFrame>
      <p:pic>
        <p:nvPicPr>
          <p:cNvPr id="11" name="Picture 10" descr="A picture containing clock&#10;&#10;Description automatically generated">
            <a:extLst>
              <a:ext uri="{FF2B5EF4-FFF2-40B4-BE49-F238E27FC236}">
                <a16:creationId xmlns:a16="http://schemas.microsoft.com/office/drawing/2014/main" id="{64E70133-C3BE-B645-925F-C625D92E1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6039" y="6033913"/>
            <a:ext cx="3290624" cy="824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9603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drawing&#10;&#10;Description automatically generated">
            <a:extLst>
              <a:ext uri="{FF2B5EF4-FFF2-40B4-BE49-F238E27FC236}">
                <a16:creationId xmlns:a16="http://schemas.microsoft.com/office/drawing/2014/main" id="{31C62397-0807-CA44-8F2E-307C432193C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39035" r="8287"/>
          <a:stretch/>
        </p:blipFill>
        <p:spPr>
          <a:xfrm>
            <a:off x="5797543" y="10"/>
            <a:ext cx="6394152" cy="685799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4DDEBDD-D8BD-41A6-8A0D-B00E3768B0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208EE20-BCA3-D143-8E75-87F3B61B8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1780" y="271586"/>
            <a:ext cx="4803636" cy="131166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b="1" dirty="0">
                <a:solidFill>
                  <a:srgbClr val="18A7E0"/>
                </a:solidFill>
                <a:latin typeface="+mn-lt"/>
              </a:rPr>
              <a:t>Activity Two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042EE463-0B92-5548-8F0D-B4716ADE1AAB}"/>
              </a:ext>
            </a:extLst>
          </p:cNvPr>
          <p:cNvSpPr txBox="1">
            <a:spLocks/>
          </p:cNvSpPr>
          <p:nvPr/>
        </p:nvSpPr>
        <p:spPr>
          <a:xfrm>
            <a:off x="412085" y="1268275"/>
            <a:ext cx="5215111" cy="1999581"/>
          </a:xfrm>
          <a:prstGeom prst="rect">
            <a:avLst/>
          </a:prstGeom>
          <a:ln>
            <a:solidFill>
              <a:srgbClr val="18A7E0"/>
            </a:solidFill>
            <a:prstDash val="dash"/>
          </a:ln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solidFill>
                  <a:srgbClr val="000000"/>
                </a:solidFill>
              </a:rPr>
              <a:t>Choose at least two qualities and/or resources and explain why they can give someone positive or negative power. </a:t>
            </a:r>
          </a:p>
          <a:p>
            <a:r>
              <a:rPr lang="en-US" sz="2000" dirty="0">
                <a:solidFill>
                  <a:srgbClr val="000000"/>
                </a:solidFill>
              </a:rPr>
              <a:t>Use the card sort, key word list and model below to help you.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FDE1132-B86D-C442-8F57-9EC6783B174A}"/>
              </a:ext>
            </a:extLst>
          </p:cNvPr>
          <p:cNvSpPr txBox="1">
            <a:spLocks/>
          </p:cNvSpPr>
          <p:nvPr/>
        </p:nvSpPr>
        <p:spPr>
          <a:xfrm>
            <a:off x="411780" y="3527318"/>
            <a:ext cx="5654974" cy="3330682"/>
          </a:xfrm>
          <a:custGeom>
            <a:avLst/>
            <a:gdLst>
              <a:gd name="connsiteX0" fmla="*/ 0 w 5654974"/>
              <a:gd name="connsiteY0" fmla="*/ 0 h 3330682"/>
              <a:gd name="connsiteX1" fmla="*/ 571781 w 5654974"/>
              <a:gd name="connsiteY1" fmla="*/ 0 h 3330682"/>
              <a:gd name="connsiteX2" fmla="*/ 1030462 w 5654974"/>
              <a:gd name="connsiteY2" fmla="*/ 0 h 3330682"/>
              <a:gd name="connsiteX3" fmla="*/ 1771892 w 5654974"/>
              <a:gd name="connsiteY3" fmla="*/ 0 h 3330682"/>
              <a:gd name="connsiteX4" fmla="*/ 2343673 w 5654974"/>
              <a:gd name="connsiteY4" fmla="*/ 0 h 3330682"/>
              <a:gd name="connsiteX5" fmla="*/ 2915453 w 5654974"/>
              <a:gd name="connsiteY5" fmla="*/ 0 h 3330682"/>
              <a:gd name="connsiteX6" fmla="*/ 3656883 w 5654974"/>
              <a:gd name="connsiteY6" fmla="*/ 0 h 3330682"/>
              <a:gd name="connsiteX7" fmla="*/ 4172114 w 5654974"/>
              <a:gd name="connsiteY7" fmla="*/ 0 h 3330682"/>
              <a:gd name="connsiteX8" fmla="*/ 4913544 w 5654974"/>
              <a:gd name="connsiteY8" fmla="*/ 0 h 3330682"/>
              <a:gd name="connsiteX9" fmla="*/ 5654974 w 5654974"/>
              <a:gd name="connsiteY9" fmla="*/ 0 h 3330682"/>
              <a:gd name="connsiteX10" fmla="*/ 5654974 w 5654974"/>
              <a:gd name="connsiteY10" fmla="*/ 666136 h 3330682"/>
              <a:gd name="connsiteX11" fmla="*/ 5654974 w 5654974"/>
              <a:gd name="connsiteY11" fmla="*/ 1332273 h 3330682"/>
              <a:gd name="connsiteX12" fmla="*/ 5654974 w 5654974"/>
              <a:gd name="connsiteY12" fmla="*/ 2031716 h 3330682"/>
              <a:gd name="connsiteX13" fmla="*/ 5654974 w 5654974"/>
              <a:gd name="connsiteY13" fmla="*/ 2597932 h 3330682"/>
              <a:gd name="connsiteX14" fmla="*/ 5654974 w 5654974"/>
              <a:gd name="connsiteY14" fmla="*/ 3330682 h 3330682"/>
              <a:gd name="connsiteX15" fmla="*/ 5026644 w 5654974"/>
              <a:gd name="connsiteY15" fmla="*/ 3330682 h 3330682"/>
              <a:gd name="connsiteX16" fmla="*/ 4398313 w 5654974"/>
              <a:gd name="connsiteY16" fmla="*/ 3330682 h 3330682"/>
              <a:gd name="connsiteX17" fmla="*/ 3656883 w 5654974"/>
              <a:gd name="connsiteY17" fmla="*/ 3330682 h 3330682"/>
              <a:gd name="connsiteX18" fmla="*/ 3028553 w 5654974"/>
              <a:gd name="connsiteY18" fmla="*/ 3330682 h 3330682"/>
              <a:gd name="connsiteX19" fmla="*/ 2569872 w 5654974"/>
              <a:gd name="connsiteY19" fmla="*/ 3330682 h 3330682"/>
              <a:gd name="connsiteX20" fmla="*/ 2054641 w 5654974"/>
              <a:gd name="connsiteY20" fmla="*/ 3330682 h 3330682"/>
              <a:gd name="connsiteX21" fmla="*/ 1313211 w 5654974"/>
              <a:gd name="connsiteY21" fmla="*/ 3330682 h 3330682"/>
              <a:gd name="connsiteX22" fmla="*/ 684880 w 5654974"/>
              <a:gd name="connsiteY22" fmla="*/ 3330682 h 3330682"/>
              <a:gd name="connsiteX23" fmla="*/ 0 w 5654974"/>
              <a:gd name="connsiteY23" fmla="*/ 3330682 h 3330682"/>
              <a:gd name="connsiteX24" fmla="*/ 0 w 5654974"/>
              <a:gd name="connsiteY24" fmla="*/ 2664546 h 3330682"/>
              <a:gd name="connsiteX25" fmla="*/ 0 w 5654974"/>
              <a:gd name="connsiteY25" fmla="*/ 2098330 h 3330682"/>
              <a:gd name="connsiteX26" fmla="*/ 0 w 5654974"/>
              <a:gd name="connsiteY26" fmla="*/ 1532114 h 3330682"/>
              <a:gd name="connsiteX27" fmla="*/ 0 w 5654974"/>
              <a:gd name="connsiteY27" fmla="*/ 832671 h 3330682"/>
              <a:gd name="connsiteX28" fmla="*/ 0 w 5654974"/>
              <a:gd name="connsiteY28" fmla="*/ 0 h 3330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5654974" h="3330682" extrusionOk="0">
                <a:moveTo>
                  <a:pt x="0" y="0"/>
                </a:moveTo>
                <a:cubicBezTo>
                  <a:pt x="115229" y="-13780"/>
                  <a:pt x="367882" y="1156"/>
                  <a:pt x="571781" y="0"/>
                </a:cubicBezTo>
                <a:cubicBezTo>
                  <a:pt x="775680" y="-1156"/>
                  <a:pt x="827781" y="22771"/>
                  <a:pt x="1030462" y="0"/>
                </a:cubicBezTo>
                <a:cubicBezTo>
                  <a:pt x="1233143" y="-22771"/>
                  <a:pt x="1575747" y="-10478"/>
                  <a:pt x="1771892" y="0"/>
                </a:cubicBezTo>
                <a:cubicBezTo>
                  <a:pt x="1968037" y="10478"/>
                  <a:pt x="2161858" y="26097"/>
                  <a:pt x="2343673" y="0"/>
                </a:cubicBezTo>
                <a:cubicBezTo>
                  <a:pt x="2525488" y="-26097"/>
                  <a:pt x="2687693" y="-11896"/>
                  <a:pt x="2915453" y="0"/>
                </a:cubicBezTo>
                <a:cubicBezTo>
                  <a:pt x="3143213" y="11896"/>
                  <a:pt x="3478136" y="-18236"/>
                  <a:pt x="3656883" y="0"/>
                </a:cubicBezTo>
                <a:cubicBezTo>
                  <a:pt x="3835630" y="18236"/>
                  <a:pt x="4019605" y="-16744"/>
                  <a:pt x="4172114" y="0"/>
                </a:cubicBezTo>
                <a:cubicBezTo>
                  <a:pt x="4324623" y="16744"/>
                  <a:pt x="4715338" y="21374"/>
                  <a:pt x="4913544" y="0"/>
                </a:cubicBezTo>
                <a:cubicBezTo>
                  <a:pt x="5111750" y="-21374"/>
                  <a:pt x="5378784" y="-2731"/>
                  <a:pt x="5654974" y="0"/>
                </a:cubicBezTo>
                <a:cubicBezTo>
                  <a:pt x="5636427" y="185830"/>
                  <a:pt x="5674439" y="475853"/>
                  <a:pt x="5654974" y="666136"/>
                </a:cubicBezTo>
                <a:cubicBezTo>
                  <a:pt x="5635509" y="856419"/>
                  <a:pt x="5669834" y="1055068"/>
                  <a:pt x="5654974" y="1332273"/>
                </a:cubicBezTo>
                <a:cubicBezTo>
                  <a:pt x="5640114" y="1609478"/>
                  <a:pt x="5686456" y="1781927"/>
                  <a:pt x="5654974" y="2031716"/>
                </a:cubicBezTo>
                <a:cubicBezTo>
                  <a:pt x="5623492" y="2281505"/>
                  <a:pt x="5671643" y="2348423"/>
                  <a:pt x="5654974" y="2597932"/>
                </a:cubicBezTo>
                <a:cubicBezTo>
                  <a:pt x="5638305" y="2847441"/>
                  <a:pt x="5661448" y="3136379"/>
                  <a:pt x="5654974" y="3330682"/>
                </a:cubicBezTo>
                <a:cubicBezTo>
                  <a:pt x="5382687" y="3345599"/>
                  <a:pt x="5337424" y="3344907"/>
                  <a:pt x="5026644" y="3330682"/>
                </a:cubicBezTo>
                <a:cubicBezTo>
                  <a:pt x="4715864" y="3316458"/>
                  <a:pt x="4685715" y="3331165"/>
                  <a:pt x="4398313" y="3330682"/>
                </a:cubicBezTo>
                <a:cubicBezTo>
                  <a:pt x="4110911" y="3330199"/>
                  <a:pt x="4027468" y="3340319"/>
                  <a:pt x="3656883" y="3330682"/>
                </a:cubicBezTo>
                <a:cubicBezTo>
                  <a:pt x="3286298" y="3321046"/>
                  <a:pt x="3166986" y="3307071"/>
                  <a:pt x="3028553" y="3330682"/>
                </a:cubicBezTo>
                <a:cubicBezTo>
                  <a:pt x="2890120" y="3354294"/>
                  <a:pt x="2774178" y="3323327"/>
                  <a:pt x="2569872" y="3330682"/>
                </a:cubicBezTo>
                <a:cubicBezTo>
                  <a:pt x="2365566" y="3338037"/>
                  <a:pt x="2221913" y="3331575"/>
                  <a:pt x="2054641" y="3330682"/>
                </a:cubicBezTo>
                <a:cubicBezTo>
                  <a:pt x="1887369" y="3329789"/>
                  <a:pt x="1616830" y="3302049"/>
                  <a:pt x="1313211" y="3330682"/>
                </a:cubicBezTo>
                <a:cubicBezTo>
                  <a:pt x="1009592" y="3359316"/>
                  <a:pt x="857048" y="3356625"/>
                  <a:pt x="684880" y="3330682"/>
                </a:cubicBezTo>
                <a:cubicBezTo>
                  <a:pt x="512712" y="3304739"/>
                  <a:pt x="163536" y="3306933"/>
                  <a:pt x="0" y="3330682"/>
                </a:cubicBezTo>
                <a:cubicBezTo>
                  <a:pt x="-24461" y="3083376"/>
                  <a:pt x="23664" y="2930814"/>
                  <a:pt x="0" y="2664546"/>
                </a:cubicBezTo>
                <a:cubicBezTo>
                  <a:pt x="-23664" y="2398278"/>
                  <a:pt x="-14129" y="2293589"/>
                  <a:pt x="0" y="2098330"/>
                </a:cubicBezTo>
                <a:cubicBezTo>
                  <a:pt x="14129" y="1903071"/>
                  <a:pt x="-17726" y="1681091"/>
                  <a:pt x="0" y="1532114"/>
                </a:cubicBezTo>
                <a:cubicBezTo>
                  <a:pt x="17726" y="1383137"/>
                  <a:pt x="-29047" y="1090090"/>
                  <a:pt x="0" y="832671"/>
                </a:cubicBezTo>
                <a:cubicBezTo>
                  <a:pt x="29047" y="575252"/>
                  <a:pt x="37488" y="255100"/>
                  <a:pt x="0" y="0"/>
                </a:cubicBezTo>
                <a:close/>
              </a:path>
            </a:pathLst>
          </a:custGeom>
          <a:noFill/>
          <a:ln>
            <a:solidFill>
              <a:srgbClr val="18A7E0">
                <a:alpha val="0"/>
              </a:srgb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en-GB" sz="2400" b="1" dirty="0">
                <a:solidFill>
                  <a:srgbClr val="18A7E0"/>
                </a:solidFill>
                <a:latin typeface="+mn-lt"/>
              </a:rPr>
              <a:t>Model Answer: </a:t>
            </a:r>
            <a:r>
              <a:rPr lang="en-GB" sz="2400" i="1" dirty="0"/>
              <a:t>Having physical strength can give someone power that can be used both positively and negatively. Someone who is strong could use their strength to protect those more </a:t>
            </a:r>
            <a:r>
              <a:rPr lang="en-GB" sz="2400" i="1" dirty="0">
                <a:highlight>
                  <a:srgbClr val="FFFF00"/>
                </a:highlight>
              </a:rPr>
              <a:t>vulnerable</a:t>
            </a:r>
            <a:r>
              <a:rPr lang="en-GB" sz="2400" i="1" dirty="0"/>
              <a:t> than them, this would be an example of a positive use of power. However, a negative use of power would be using your physical strength to intimidate or </a:t>
            </a:r>
            <a:r>
              <a:rPr lang="en-GB" sz="2400" i="1" dirty="0">
                <a:highlight>
                  <a:srgbClr val="FFFF00"/>
                </a:highlight>
              </a:rPr>
              <a:t>coerce</a:t>
            </a:r>
            <a:r>
              <a:rPr lang="en-GB" sz="2400" i="1" dirty="0"/>
              <a:t> someone.</a:t>
            </a:r>
            <a:endParaRPr lang="en-GB" sz="2400" dirty="0"/>
          </a:p>
          <a:p>
            <a:pPr>
              <a:spcAft>
                <a:spcPts val="600"/>
              </a:spcAft>
            </a:pPr>
            <a:endParaRPr lang="en-US" sz="2000" b="1" dirty="0">
              <a:solidFill>
                <a:srgbClr val="18A7E0"/>
              </a:solidFill>
              <a:latin typeface="+mn-lt"/>
            </a:endParaRPr>
          </a:p>
        </p:txBody>
      </p:sp>
      <p:pic>
        <p:nvPicPr>
          <p:cNvPr id="19" name="Picture 18" descr="A picture containing clock&#10;&#10;Description automatically generated">
            <a:extLst>
              <a:ext uri="{FF2B5EF4-FFF2-40B4-BE49-F238E27FC236}">
                <a16:creationId xmlns:a16="http://schemas.microsoft.com/office/drawing/2014/main" id="{B28FC767-EF5B-5B4C-A762-BFE269346C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01376" y="0"/>
            <a:ext cx="3290624" cy="824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235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49CD2D09-B1BB-4DF5-9E1C-3D21B21EDE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20431" y="0"/>
            <a:ext cx="6271569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83355637-BA71-4F63-94C9-E77BF81BDF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208EE20-BCA3-D143-8E75-87F3B61B8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527" y="622973"/>
            <a:ext cx="4803636" cy="1311664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b="1" dirty="0">
                <a:solidFill>
                  <a:srgbClr val="18A7E0"/>
                </a:solidFill>
                <a:latin typeface="+mn-lt"/>
              </a:rPr>
              <a:t>Activity Three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256A76-5F77-2043-B20A-BB0E74524E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527" y="1934637"/>
            <a:ext cx="4944273" cy="377853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</a:rPr>
              <a:t>We are now going to watch the video about Rob and Tyrone.</a:t>
            </a:r>
          </a:p>
          <a:p>
            <a:pPr marL="0" indent="0">
              <a:buNone/>
            </a:pPr>
            <a:endParaRPr lang="en-US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rgbClr val="18A7E0"/>
                </a:solidFill>
                <a:hlinkClick r:id="rId4"/>
              </a:rPr>
              <a:t>https://youtu.be/sQ-8b4tjv-w</a:t>
            </a:r>
            <a:endParaRPr lang="en-US" dirty="0">
              <a:solidFill>
                <a:srgbClr val="18A7E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GB" dirty="0">
                <a:solidFill>
                  <a:srgbClr val="000000"/>
                </a:solidFill>
              </a:rPr>
              <a:t>We will watch this video once, all the way through without pausing it! </a:t>
            </a:r>
          </a:p>
        </p:txBody>
      </p:sp>
      <p:sp>
        <p:nvSpPr>
          <p:cNvPr id="37" name="Freeform 49">
            <a:extLst>
              <a:ext uri="{FF2B5EF4-FFF2-40B4-BE49-F238E27FC236}">
                <a16:creationId xmlns:a16="http://schemas.microsoft.com/office/drawing/2014/main" id="{967C29FE-FD32-4AFB-AD20-DBDF5864B2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713915" y="590635"/>
            <a:ext cx="5478085" cy="6276841"/>
          </a:xfrm>
          <a:custGeom>
            <a:avLst/>
            <a:gdLst>
              <a:gd name="connsiteX0" fmla="*/ 2178155 w 5478085"/>
              <a:gd name="connsiteY0" fmla="*/ 0 h 6276841"/>
              <a:gd name="connsiteX1" fmla="*/ 5478085 w 5478085"/>
              <a:gd name="connsiteY1" fmla="*/ 3299930 h 6276841"/>
              <a:gd name="connsiteX2" fmla="*/ 3751098 w 5478085"/>
              <a:gd name="connsiteY2" fmla="*/ 6201577 h 6276841"/>
              <a:gd name="connsiteX3" fmla="*/ 3594858 w 5478085"/>
              <a:gd name="connsiteY3" fmla="*/ 6276841 h 6276841"/>
              <a:gd name="connsiteX4" fmla="*/ 761453 w 5478085"/>
              <a:gd name="connsiteY4" fmla="*/ 6276841 h 6276841"/>
              <a:gd name="connsiteX5" fmla="*/ 605213 w 5478085"/>
              <a:gd name="connsiteY5" fmla="*/ 6201577 h 6276841"/>
              <a:gd name="connsiteX6" fmla="*/ 79093 w 5478085"/>
              <a:gd name="connsiteY6" fmla="*/ 5846317 h 6276841"/>
              <a:gd name="connsiteX7" fmla="*/ 0 w 5478085"/>
              <a:gd name="connsiteY7" fmla="*/ 5774432 h 6276841"/>
              <a:gd name="connsiteX8" fmla="*/ 0 w 5478085"/>
              <a:gd name="connsiteY8" fmla="*/ 825429 h 6276841"/>
              <a:gd name="connsiteX9" fmla="*/ 79093 w 5478085"/>
              <a:gd name="connsiteY9" fmla="*/ 753544 h 6276841"/>
              <a:gd name="connsiteX10" fmla="*/ 2178155 w 5478085"/>
              <a:gd name="connsiteY10" fmla="*/ 0 h 627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78085" h="6276841">
                <a:moveTo>
                  <a:pt x="2178155" y="0"/>
                </a:moveTo>
                <a:cubicBezTo>
                  <a:pt x="4000656" y="0"/>
                  <a:pt x="5478085" y="1477429"/>
                  <a:pt x="5478085" y="3299930"/>
                </a:cubicBezTo>
                <a:cubicBezTo>
                  <a:pt x="5478085" y="4552900"/>
                  <a:pt x="4779769" y="5642769"/>
                  <a:pt x="3751098" y="6201577"/>
                </a:cubicBezTo>
                <a:lnTo>
                  <a:pt x="3594858" y="6276841"/>
                </a:lnTo>
                <a:lnTo>
                  <a:pt x="761453" y="6276841"/>
                </a:lnTo>
                <a:lnTo>
                  <a:pt x="605213" y="6201577"/>
                </a:lnTo>
                <a:cubicBezTo>
                  <a:pt x="418182" y="6099975"/>
                  <a:pt x="242071" y="5980818"/>
                  <a:pt x="79093" y="5846317"/>
                </a:cubicBezTo>
                <a:lnTo>
                  <a:pt x="0" y="5774432"/>
                </a:lnTo>
                <a:lnTo>
                  <a:pt x="0" y="825429"/>
                </a:lnTo>
                <a:lnTo>
                  <a:pt x="79093" y="753544"/>
                </a:lnTo>
                <a:cubicBezTo>
                  <a:pt x="649516" y="282789"/>
                  <a:pt x="1380811" y="0"/>
                  <a:pt x="2178155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accent3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6AA21C-BF89-854F-ADAD-F21A1BEF6E7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2457" r="12457"/>
          <a:stretch/>
        </p:blipFill>
        <p:spPr>
          <a:xfrm>
            <a:off x="6893317" y="760562"/>
            <a:ext cx="5298683" cy="6097438"/>
          </a:xfrm>
          <a:custGeom>
            <a:avLst/>
            <a:gdLst/>
            <a:ahLst/>
            <a:cxnLst/>
            <a:rect l="l" t="t" r="r" b="b"/>
            <a:pathLst>
              <a:path w="5298683" h="6097438">
                <a:moveTo>
                  <a:pt x="3120528" y="0"/>
                </a:moveTo>
                <a:cubicBezTo>
                  <a:pt x="3874524" y="0"/>
                  <a:pt x="4566062" y="267415"/>
                  <a:pt x="5105473" y="712577"/>
                </a:cubicBezTo>
                <a:lnTo>
                  <a:pt x="5298683" y="888178"/>
                </a:lnTo>
                <a:lnTo>
                  <a:pt x="5298683" y="5352876"/>
                </a:lnTo>
                <a:lnTo>
                  <a:pt x="5105473" y="5528477"/>
                </a:lnTo>
                <a:cubicBezTo>
                  <a:pt x="4874296" y="5719261"/>
                  <a:pt x="4615179" y="5877397"/>
                  <a:pt x="4335177" y="5995828"/>
                </a:cubicBezTo>
                <a:lnTo>
                  <a:pt x="4057556" y="6097438"/>
                </a:lnTo>
                <a:lnTo>
                  <a:pt x="2183499" y="6097438"/>
                </a:lnTo>
                <a:lnTo>
                  <a:pt x="1905878" y="5995828"/>
                </a:lnTo>
                <a:cubicBezTo>
                  <a:pt x="785873" y="5522106"/>
                  <a:pt x="0" y="4413092"/>
                  <a:pt x="0" y="3120527"/>
                </a:cubicBezTo>
                <a:cubicBezTo>
                  <a:pt x="0" y="1397108"/>
                  <a:pt x="1397108" y="0"/>
                  <a:pt x="3120528" y="0"/>
                </a:cubicBezTo>
                <a:close/>
              </a:path>
            </a:pathLst>
          </a:custGeom>
        </p:spPr>
      </p:pic>
      <p:pic>
        <p:nvPicPr>
          <p:cNvPr id="8" name="Picture 7" descr="A picture containing clock&#10;&#10;Description automatically generated">
            <a:extLst>
              <a:ext uri="{FF2B5EF4-FFF2-40B4-BE49-F238E27FC236}">
                <a16:creationId xmlns:a16="http://schemas.microsoft.com/office/drawing/2014/main" id="{96B61A59-2283-3849-8A3C-5FFCA45C5F1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6235027"/>
            <a:ext cx="2597326" cy="650461"/>
          </a:xfrm>
          <a:prstGeom prst="rect">
            <a:avLst/>
          </a:prstGeom>
          <a:solidFill>
            <a:schemeClr val="bg1">
              <a:alpha val="53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481375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0" name="Rectangle 49">
            <a:extLst>
              <a:ext uri="{FF2B5EF4-FFF2-40B4-BE49-F238E27FC236}">
                <a16:creationId xmlns:a16="http://schemas.microsoft.com/office/drawing/2014/main" id="{8FC9BE17-9A7B-462D-AE50-3D87773873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cartoon of a person&#10;&#10;Description automatically generated">
            <a:extLst>
              <a:ext uri="{FF2B5EF4-FFF2-40B4-BE49-F238E27FC236}">
                <a16:creationId xmlns:a16="http://schemas.microsoft.com/office/drawing/2014/main" id="{31C62397-0807-CA44-8F2E-307C432193C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819" t="6484" r="26690" b="-1"/>
          <a:stretch/>
        </p:blipFill>
        <p:spPr>
          <a:xfrm>
            <a:off x="3641911" y="10"/>
            <a:ext cx="8668512" cy="6857990"/>
          </a:xfrm>
          <a:prstGeom prst="rect">
            <a:avLst/>
          </a:prstGeom>
        </p:spPr>
      </p:pic>
      <p:sp>
        <p:nvSpPr>
          <p:cNvPr id="52" name="Rectangle 51">
            <a:extLst>
              <a:ext uri="{FF2B5EF4-FFF2-40B4-BE49-F238E27FC236}">
                <a16:creationId xmlns:a16="http://schemas.microsoft.com/office/drawing/2014/main" id="{3EBE8569-6AEC-4B8C-8D53-2DE337CDB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8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00984" cy="9144"/>
          </a:xfrm>
          <a:prstGeom prst="rect">
            <a:avLst/>
          </a:prstGeom>
          <a:solidFill>
            <a:srgbClr val="D5D5D5"/>
          </a:solidFill>
          <a:ln w="3175">
            <a:solidFill>
              <a:srgbClr val="D5D5D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59D6D15-15B3-5A42-893D-068FFFCF272D}"/>
              </a:ext>
            </a:extLst>
          </p:cNvPr>
          <p:cNvSpPr/>
          <p:nvPr/>
        </p:nvSpPr>
        <p:spPr>
          <a:xfrm>
            <a:off x="314796" y="36598"/>
            <a:ext cx="3651278" cy="27675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400" b="1" dirty="0">
                <a:solidFill>
                  <a:srgbClr val="18A7E0"/>
                </a:solidFill>
              </a:rPr>
              <a:t>Activity Four</a:t>
            </a:r>
          </a:p>
          <a:p>
            <a:endParaRPr lang="en-US" sz="4400" b="1" dirty="0">
              <a:solidFill>
                <a:srgbClr val="18A7E0"/>
              </a:solidFill>
            </a:endParaRPr>
          </a:p>
          <a:p>
            <a:endParaRPr lang="en-US" sz="4400" b="1" dirty="0">
              <a:solidFill>
                <a:srgbClr val="18A7E0"/>
              </a:solidFill>
            </a:endParaRPr>
          </a:p>
        </p:txBody>
      </p:sp>
      <p:pic>
        <p:nvPicPr>
          <p:cNvPr id="27" name="Picture 26" descr="A picture containing clock&#10;&#10;Description automatically generated">
            <a:extLst>
              <a:ext uri="{FF2B5EF4-FFF2-40B4-BE49-F238E27FC236}">
                <a16:creationId xmlns:a16="http://schemas.microsoft.com/office/drawing/2014/main" id="{84F42BF0-5389-024E-ABB2-9301A7EAAA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7963" y="6207539"/>
            <a:ext cx="2597326" cy="650461"/>
          </a:xfrm>
          <a:prstGeom prst="rect">
            <a:avLst/>
          </a:prstGeom>
          <a:solidFill>
            <a:schemeClr val="bg1">
              <a:alpha val="29000"/>
            </a:schemeClr>
          </a:solidFill>
        </p:spPr>
      </p:pic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C746C085-E77A-3C43-B1E0-632CE80963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796" y="1339311"/>
            <a:ext cx="5070004" cy="4813586"/>
          </a:xfrm>
          <a:solidFill>
            <a:schemeClr val="bg1">
              <a:alpha val="0"/>
            </a:schemeClr>
          </a:solidFill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GB" sz="2400" b="1" dirty="0">
                <a:solidFill>
                  <a:srgbClr val="18A7E0"/>
                </a:solidFill>
              </a:rPr>
              <a:t>Discuss: </a:t>
            </a:r>
            <a:r>
              <a:rPr lang="en-GB" sz="2400" dirty="0"/>
              <a:t>has your opinion changed about what qualities/resources may give positive or negative power?</a:t>
            </a:r>
          </a:p>
          <a:p>
            <a:pPr marL="0" indent="0">
              <a:buNone/>
            </a:pPr>
            <a:endParaRPr lang="en-US" sz="1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18A7E0"/>
                </a:solidFill>
              </a:rPr>
              <a:t>Who makes use of each powerful quality/resource? </a:t>
            </a:r>
            <a:endParaRPr lang="en-US" sz="2400" dirty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2400" dirty="0"/>
              <a:t>Complete the grid by highlighting the name of the character (Rob, Tyrone and/or Paul) who used the power/resource and decide whether it was used </a:t>
            </a:r>
            <a:r>
              <a:rPr lang="en-US" sz="2400" b="1" dirty="0">
                <a:solidFill>
                  <a:srgbClr val="00B050"/>
                </a:solidFill>
              </a:rPr>
              <a:t>positively</a:t>
            </a:r>
            <a:r>
              <a:rPr lang="en-US" sz="2400" dirty="0"/>
              <a:t> or </a:t>
            </a:r>
            <a:r>
              <a:rPr lang="en-US" sz="2400" b="1" dirty="0">
                <a:solidFill>
                  <a:srgbClr val="FF0000"/>
                </a:solidFill>
              </a:rPr>
              <a:t>negatively</a:t>
            </a:r>
            <a:r>
              <a:rPr lang="en-US" sz="2400" dirty="0"/>
              <a:t>. </a:t>
            </a:r>
            <a:endParaRPr lang="en-GB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58395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group of people in a room&#10;&#10;Description automatically generated">
            <a:extLst>
              <a:ext uri="{FF2B5EF4-FFF2-40B4-BE49-F238E27FC236}">
                <a16:creationId xmlns:a16="http://schemas.microsoft.com/office/drawing/2014/main" id="{EAABAE54-DB35-214C-BB35-FB23BB41DE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912" t="9493" r="6179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E862BE82-D00D-42C1-BF16-93AA37870C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582780" y="-2008"/>
            <a:ext cx="5609220" cy="5840278"/>
          </a:xfrm>
          <a:custGeom>
            <a:avLst/>
            <a:gdLst>
              <a:gd name="connsiteX0" fmla="*/ 0 w 5609220"/>
              <a:gd name="connsiteY0" fmla="*/ 0 h 5840278"/>
              <a:gd name="connsiteX1" fmla="*/ 4637091 w 5609220"/>
              <a:gd name="connsiteY1" fmla="*/ 0 h 5840278"/>
              <a:gd name="connsiteX2" fmla="*/ 4822569 w 5609220"/>
              <a:gd name="connsiteY2" fmla="*/ 204077 h 5840278"/>
              <a:gd name="connsiteX3" fmla="*/ 5609220 w 5609220"/>
              <a:gd name="connsiteY3" fmla="*/ 2395363 h 5840278"/>
              <a:gd name="connsiteX4" fmla="*/ 2164305 w 5609220"/>
              <a:gd name="connsiteY4" fmla="*/ 5840278 h 5840278"/>
              <a:gd name="connsiteX5" fmla="*/ 238220 w 5609220"/>
              <a:gd name="connsiteY5" fmla="*/ 5251941 h 5840278"/>
              <a:gd name="connsiteX6" fmla="*/ 0 w 5609220"/>
              <a:gd name="connsiteY6" fmla="*/ 5073803 h 5840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09220" h="5840278">
                <a:moveTo>
                  <a:pt x="0" y="0"/>
                </a:moveTo>
                <a:lnTo>
                  <a:pt x="4637091" y="0"/>
                </a:lnTo>
                <a:lnTo>
                  <a:pt x="4822569" y="204077"/>
                </a:lnTo>
                <a:cubicBezTo>
                  <a:pt x="5314007" y="799562"/>
                  <a:pt x="5609220" y="1562987"/>
                  <a:pt x="5609220" y="2395363"/>
                </a:cubicBezTo>
                <a:cubicBezTo>
                  <a:pt x="5609220" y="4297937"/>
                  <a:pt x="4066879" y="5840278"/>
                  <a:pt x="2164305" y="5840278"/>
                </a:cubicBezTo>
                <a:cubicBezTo>
                  <a:pt x="1450840" y="5840278"/>
                  <a:pt x="788032" y="5623387"/>
                  <a:pt x="238220" y="5251941"/>
                </a:cubicBezTo>
                <a:lnTo>
                  <a:pt x="0" y="50738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F6D92C2D-1D3D-4974-918C-06579FB354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750141" y="-2"/>
            <a:ext cx="5441859" cy="5654940"/>
          </a:xfrm>
          <a:custGeom>
            <a:avLst/>
            <a:gdLst>
              <a:gd name="connsiteX0" fmla="*/ 0 w 5441859"/>
              <a:gd name="connsiteY0" fmla="*/ 0 h 5654940"/>
              <a:gd name="connsiteX1" fmla="*/ 4400492 w 5441859"/>
              <a:gd name="connsiteY1" fmla="*/ 0 h 5654940"/>
              <a:gd name="connsiteX2" fmla="*/ 4484767 w 5441859"/>
              <a:gd name="connsiteY2" fmla="*/ 76595 h 5654940"/>
              <a:gd name="connsiteX3" fmla="*/ 5441859 w 5441859"/>
              <a:gd name="connsiteY3" fmla="*/ 2387221 h 5654940"/>
              <a:gd name="connsiteX4" fmla="*/ 2174140 w 5441859"/>
              <a:gd name="connsiteY4" fmla="*/ 5654940 h 5654940"/>
              <a:gd name="connsiteX5" fmla="*/ 156693 w 5441859"/>
              <a:gd name="connsiteY5" fmla="*/ 4957981 h 5654940"/>
              <a:gd name="connsiteX6" fmla="*/ 0 w 5441859"/>
              <a:gd name="connsiteY6" fmla="*/ 4820612 h 5654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1859" h="5654940">
                <a:moveTo>
                  <a:pt x="0" y="0"/>
                </a:moveTo>
                <a:lnTo>
                  <a:pt x="4400492" y="0"/>
                </a:lnTo>
                <a:lnTo>
                  <a:pt x="4484767" y="76595"/>
                </a:lnTo>
                <a:cubicBezTo>
                  <a:pt x="5076108" y="667936"/>
                  <a:pt x="5441859" y="1484866"/>
                  <a:pt x="5441859" y="2387221"/>
                </a:cubicBezTo>
                <a:cubicBezTo>
                  <a:pt x="5441859" y="4191932"/>
                  <a:pt x="3978851" y="5654940"/>
                  <a:pt x="2174140" y="5654940"/>
                </a:cubicBezTo>
                <a:cubicBezTo>
                  <a:pt x="1412778" y="5654940"/>
                  <a:pt x="712231" y="5394557"/>
                  <a:pt x="156693" y="4957981"/>
                </a:cubicBezTo>
                <a:lnTo>
                  <a:pt x="0" y="4820612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93E66E4-0714-2F46-9560-E0899BCBC4D5}"/>
              </a:ext>
            </a:extLst>
          </p:cNvPr>
          <p:cNvSpPr/>
          <p:nvPr/>
        </p:nvSpPr>
        <p:spPr>
          <a:xfrm>
            <a:off x="7294881" y="240388"/>
            <a:ext cx="4639114" cy="102850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sz="3100" b="1" dirty="0">
                <a:solidFill>
                  <a:srgbClr val="18A7E0"/>
                </a:solidFill>
                <a:ea typeface="+mj-ea"/>
                <a:cs typeface="+mj-cs"/>
              </a:rPr>
              <a:t>How does Paul use his ‘powers’ to manipulate?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FA0BF00-E724-FC4C-A9BF-C3D45984E247}"/>
              </a:ext>
            </a:extLst>
          </p:cNvPr>
          <p:cNvSpPr/>
          <p:nvPr/>
        </p:nvSpPr>
        <p:spPr>
          <a:xfrm>
            <a:off x="7294882" y="1509273"/>
            <a:ext cx="4639114" cy="330656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342900" indent="-3429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Manipulation is when somebody controls or influences a person or situation cleverly, usually to try and gain some control, power or benefits. 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There are many different ways that a person or situation can be manipulated. It is important that you understand how to spot the signs of manipulation. </a:t>
            </a:r>
          </a:p>
        </p:txBody>
      </p:sp>
      <p:pic>
        <p:nvPicPr>
          <p:cNvPr id="15" name="Picture 14" descr="A picture containing clock&#10;&#10;Description automatically generated">
            <a:extLst>
              <a:ext uri="{FF2B5EF4-FFF2-40B4-BE49-F238E27FC236}">
                <a16:creationId xmlns:a16="http://schemas.microsoft.com/office/drawing/2014/main" id="{E72C355B-25A9-B441-8E34-0C9BC4B493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94674" y="6207529"/>
            <a:ext cx="2597326" cy="650461"/>
          </a:xfrm>
          <a:prstGeom prst="rect">
            <a:avLst/>
          </a:prstGeom>
          <a:solidFill>
            <a:schemeClr val="bg1">
              <a:alpha val="29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9783309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FB2228685EC404C91A6EC3A3CF733C8" ma:contentTypeVersion="20" ma:contentTypeDescription="Create a new document." ma:contentTypeScope="" ma:versionID="87f803ee678d08d3dcec30a8f63d8d71">
  <xsd:schema xmlns:xsd="http://www.w3.org/2001/XMLSchema" xmlns:xs="http://www.w3.org/2001/XMLSchema" xmlns:p="http://schemas.microsoft.com/office/2006/metadata/properties" xmlns:ns2="554728cf-8791-4a22-a7fc-5752b25d01d9" xmlns:ns3="2e4494b3-bcec-4197-829d-ab897af2db08" targetNamespace="http://schemas.microsoft.com/office/2006/metadata/properties" ma:root="true" ma:fieldsID="c3feaaee0ae27766af79f79ff0231568" ns2:_="" ns3:_="">
    <xsd:import namespace="554728cf-8791-4a22-a7fc-5752b25d01d9"/>
    <xsd:import namespace="2e4494b3-bcec-4197-829d-ab897af2db08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2:LastSharedByUser" minOccurs="0"/>
                <xsd:element ref="ns2:LastSharedByTime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4728cf-8791-4a22-a7fc-5752b25d01d9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0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1" nillable="true" ma:displayName="Last Shared By Time" ma:description="" ma:internalName="LastSharedByTime" ma:readOnly="true">
      <xsd:simpleType>
        <xsd:restriction base="dms:DateTime"/>
      </xsd:simpleType>
    </xsd:element>
    <xsd:element name="TaxCatchAll" ma:index="25" nillable="true" ma:displayName="Taxonomy Catch All Column" ma:hidden="true" ma:list="{a3e0ee6a-7e35-4d1e-960a-2a344279a8fe}" ma:internalName="TaxCatchAll" ma:showField="CatchAllData" ma:web="554728cf-8791-4a22-a7fc-5752b25d01d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e4494b3-bcec-4197-829d-ab897af2db0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5" nillable="true" ma:displayName="MediaServiceAutoTags" ma:description="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df45d9fc-05f3-477a-a23f-e6737fa287c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54728cf-8791-4a22-a7fc-5752b25d01d9" xsi:nil="true"/>
    <lcf76f155ced4ddcb4097134ff3c332f xmlns="2e4494b3-bcec-4197-829d-ab897af2db08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B2DE36E-8735-4DCC-B01D-53659985DF4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21CFE0C-ED69-40E1-931E-A378E869C27F}"/>
</file>

<file path=customXml/itemProps3.xml><?xml version="1.0" encoding="utf-8"?>
<ds:datastoreItem xmlns:ds="http://schemas.openxmlformats.org/officeDocument/2006/customXml" ds:itemID="{90F0ED17-95D2-4414-8D39-16F5D911BC5D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1017</Words>
  <Application>Microsoft Office PowerPoint</Application>
  <PresentationFormat>Widescreen</PresentationFormat>
  <Paragraphs>96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Office Theme</vt:lpstr>
      <vt:lpstr>Exploitation Rob and Tyrone – Lesson One</vt:lpstr>
      <vt:lpstr>Learning Aims</vt:lpstr>
      <vt:lpstr>Supporting You</vt:lpstr>
      <vt:lpstr>Key Words</vt:lpstr>
      <vt:lpstr>Activity One</vt:lpstr>
      <vt:lpstr>Activity Two</vt:lpstr>
      <vt:lpstr>Activity Three</vt:lpstr>
      <vt:lpstr>PowerPoint Presentation</vt:lpstr>
      <vt:lpstr>PowerPoint Presentation</vt:lpstr>
      <vt:lpstr>Activity Five</vt:lpstr>
      <vt:lpstr>PowerPoint Presentation</vt:lpstr>
      <vt:lpstr>Supporting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Exploitation Rob and Tyrone – Lesson One</dc:title>
  <dc:creator>Elaine Halls</dc:creator>
  <cp:lastModifiedBy>Chloe Purcell</cp:lastModifiedBy>
  <cp:revision>4</cp:revision>
  <dcterms:created xsi:type="dcterms:W3CDTF">2020-10-11T19:56:40Z</dcterms:created>
  <dcterms:modified xsi:type="dcterms:W3CDTF">2020-11-12T08:44:49Z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0x0101004FB2228685EC404C91A6EC3A3CF733C8</vt:lpwstr>
  </property>
  <property fmtid="{D5CDD505-2E9C-101B-9397-08002B2CF9AE}" pid="3" name="MediaServiceImageTags">
    <vt:lpwstr/>
  </property>
</Properties>
</file>